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Lst>
  <p:sldSz cy="32918400" cx="438912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368">
          <p15:clr>
            <a:srgbClr val="A4A3A4"/>
          </p15:clr>
        </p15:guide>
        <p15:guide id="2" pos="11808">
          <p15:clr>
            <a:srgbClr val="A4A3A4"/>
          </p15:clr>
        </p15:guide>
        <p15:guide id="3" pos="13824">
          <p15:clr>
            <a:srgbClr val="A4A3A4"/>
          </p15:clr>
        </p15:guide>
      </p15:sldGuideLst>
    </p:ext>
    <p:ext uri="GoogleSlidesCustomDataVersion2">
      <go:slidesCustomData xmlns:go="http://customooxmlschemas.google.com/" r:id="rId8" roundtripDataSignature="AMtx7mhBbGBB/pxioHZ3vQtLFMFFFI0aD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4AC9474-B705-4151-ADC2-C4E49958AB3D}">
  <a:tblStyle styleId="{24AC9474-B705-4151-ADC2-C4E49958AB3D}"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0368" orient="horz"/>
        <p:guide pos="11808"/>
        <p:guide pos="13824"/>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customschemas.google.com/relationships/presentationmetadata" Target="metadata"/></Relationships>
</file>

<file path=ppt/media/image1.png>
</file>

<file path=ppt/media/image2.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 name="Google Shape;3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Image">
  <p:cSld name="Background Image">
    <p:spTree>
      <p:nvGrpSpPr>
        <p:cNvPr id="15" name="Shape 15"/>
        <p:cNvGrpSpPr/>
        <p:nvPr/>
      </p:nvGrpSpPr>
      <p:grpSpPr>
        <a:xfrm>
          <a:off x="0" y="0"/>
          <a:ext cx="0" cy="0"/>
          <a:chOff x="0" y="0"/>
          <a:chExt cx="0" cy="0"/>
        </a:xfrm>
      </p:grpSpPr>
      <p:cxnSp>
        <p:nvCxnSpPr>
          <p:cNvPr id="16" name="Google Shape;16;p3"/>
          <p:cNvCxnSpPr/>
          <p:nvPr/>
        </p:nvCxnSpPr>
        <p:spPr>
          <a:xfrm>
            <a:off x="11169060" y="6431836"/>
            <a:ext cx="0" cy="24886364"/>
          </a:xfrm>
          <a:prstGeom prst="straightConnector1">
            <a:avLst/>
          </a:prstGeom>
          <a:noFill/>
          <a:ln cap="flat" cmpd="tri" w="76200">
            <a:solidFill>
              <a:schemeClr val="dk1"/>
            </a:solidFill>
            <a:prstDash val="solid"/>
            <a:round/>
            <a:headEnd len="med" w="med" type="oval"/>
            <a:tailEnd len="med" w="med" type="oval"/>
          </a:ln>
        </p:spPr>
      </p:cxnSp>
      <p:cxnSp>
        <p:nvCxnSpPr>
          <p:cNvPr id="17" name="Google Shape;17;p3"/>
          <p:cNvCxnSpPr/>
          <p:nvPr/>
        </p:nvCxnSpPr>
        <p:spPr>
          <a:xfrm>
            <a:off x="11307763" y="7009765"/>
            <a:ext cx="914400" cy="914400"/>
          </a:xfrm>
          <a:prstGeom prst="straightConnector1">
            <a:avLst/>
          </a:prstGeom>
          <a:noFill/>
          <a:ln>
            <a:noFill/>
          </a:ln>
        </p:spPr>
      </p:cxnSp>
      <p:cxnSp>
        <p:nvCxnSpPr>
          <p:cNvPr id="18" name="Google Shape;18;p3"/>
          <p:cNvCxnSpPr/>
          <p:nvPr/>
        </p:nvCxnSpPr>
        <p:spPr>
          <a:xfrm>
            <a:off x="21945600" y="6431836"/>
            <a:ext cx="0" cy="24886364"/>
          </a:xfrm>
          <a:prstGeom prst="straightConnector1">
            <a:avLst/>
          </a:prstGeom>
          <a:noFill/>
          <a:ln cap="flat" cmpd="tri" w="76200">
            <a:solidFill>
              <a:schemeClr val="dk1"/>
            </a:solidFill>
            <a:prstDash val="solid"/>
            <a:round/>
            <a:headEnd len="med" w="med" type="oval"/>
            <a:tailEnd len="med" w="med" type="oval"/>
          </a:ln>
        </p:spPr>
      </p:cxnSp>
      <p:cxnSp>
        <p:nvCxnSpPr>
          <p:cNvPr id="19" name="Google Shape;19;p3"/>
          <p:cNvCxnSpPr/>
          <p:nvPr/>
        </p:nvCxnSpPr>
        <p:spPr>
          <a:xfrm>
            <a:off x="32577212" y="6431836"/>
            <a:ext cx="0" cy="24886364"/>
          </a:xfrm>
          <a:prstGeom prst="straightConnector1">
            <a:avLst/>
          </a:prstGeom>
          <a:noFill/>
          <a:ln cap="flat" cmpd="tri" w="88900">
            <a:solidFill>
              <a:schemeClr val="dk1"/>
            </a:solidFill>
            <a:prstDash val="solid"/>
            <a:round/>
            <a:headEnd len="med" w="med" type="oval"/>
            <a:tailEnd len="med" w="med" type="oval"/>
          </a:ln>
        </p:spPr>
      </p:cxnSp>
      <p:sp>
        <p:nvSpPr>
          <p:cNvPr id="20" name="Google Shape;20;p3"/>
          <p:cNvSpPr txBox="1"/>
          <p:nvPr>
            <p:ph idx="1" type="body"/>
          </p:nvPr>
        </p:nvSpPr>
        <p:spPr>
          <a:xfrm>
            <a:off x="914400" y="6644640"/>
            <a:ext cx="9798050" cy="1487424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1" name="Google Shape;21;p3"/>
          <p:cNvSpPr/>
          <p:nvPr>
            <p:ph idx="2" type="pic"/>
          </p:nvPr>
        </p:nvSpPr>
        <p:spPr>
          <a:xfrm>
            <a:off x="914400" y="21843852"/>
            <a:ext cx="9798050" cy="7452360"/>
          </a:xfrm>
          <a:prstGeom prst="rect">
            <a:avLst/>
          </a:prstGeom>
          <a:solidFill>
            <a:srgbClr val="D8D8D8"/>
          </a:solidFill>
          <a:ln>
            <a:noFill/>
          </a:ln>
        </p:spPr>
      </p:sp>
      <p:sp>
        <p:nvSpPr>
          <p:cNvPr id="22" name="Google Shape;22;p3"/>
          <p:cNvSpPr/>
          <p:nvPr>
            <p:ph idx="3" type="pic"/>
          </p:nvPr>
        </p:nvSpPr>
        <p:spPr>
          <a:xfrm>
            <a:off x="33046966" y="17186910"/>
            <a:ext cx="9798050" cy="7452360"/>
          </a:xfrm>
          <a:prstGeom prst="rect">
            <a:avLst/>
          </a:prstGeom>
          <a:solidFill>
            <a:srgbClr val="D8D8D8"/>
          </a:solidFill>
          <a:ln>
            <a:noFill/>
          </a:ln>
        </p:spPr>
      </p:sp>
      <p:sp>
        <p:nvSpPr>
          <p:cNvPr id="23" name="Google Shape;23;p3"/>
          <p:cNvSpPr txBox="1"/>
          <p:nvPr>
            <p:ph idx="4" type="body"/>
          </p:nvPr>
        </p:nvSpPr>
        <p:spPr>
          <a:xfrm>
            <a:off x="11674474" y="6644640"/>
            <a:ext cx="9798050" cy="2292096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4" name="Google Shape;24;p3"/>
          <p:cNvSpPr txBox="1"/>
          <p:nvPr>
            <p:ph idx="5" type="body"/>
          </p:nvPr>
        </p:nvSpPr>
        <p:spPr>
          <a:xfrm>
            <a:off x="22516542" y="6705600"/>
            <a:ext cx="9448423" cy="664464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5" name="Google Shape;25;p3"/>
          <p:cNvSpPr txBox="1"/>
          <p:nvPr>
            <p:ph idx="6" type="body"/>
          </p:nvPr>
        </p:nvSpPr>
        <p:spPr>
          <a:xfrm>
            <a:off x="33046966" y="6705600"/>
            <a:ext cx="9798050" cy="993648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6" name="Google Shape;26;p3"/>
          <p:cNvSpPr txBox="1"/>
          <p:nvPr>
            <p:ph idx="7" type="body"/>
          </p:nvPr>
        </p:nvSpPr>
        <p:spPr>
          <a:xfrm>
            <a:off x="33046966" y="25130235"/>
            <a:ext cx="9798050" cy="4252487"/>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7" name="Google Shape;27;p3"/>
          <p:cNvSpPr/>
          <p:nvPr>
            <p:ph idx="8" type="chart"/>
          </p:nvPr>
        </p:nvSpPr>
        <p:spPr>
          <a:xfrm>
            <a:off x="22513521" y="14194529"/>
            <a:ext cx="9454334" cy="694213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854"/>
              </a:spcBef>
              <a:spcAft>
                <a:spcPts val="0"/>
              </a:spcAft>
              <a:buClr>
                <a:schemeClr val="dk1"/>
              </a:buClr>
              <a:buSzPts val="2392"/>
              <a:buFont typeface="Arial"/>
              <a:buChar char="•"/>
              <a:defRPr b="0" i="0" sz="2392" u="none" cap="none" strike="noStrike">
                <a:solidFill>
                  <a:schemeClr val="dk1"/>
                </a:solidFill>
                <a:latin typeface="Arial"/>
                <a:ea typeface="Arial"/>
                <a:cs typeface="Arial"/>
                <a:sym typeface="Arial"/>
              </a:defRPr>
            </a:lvl1pPr>
            <a:lvl2pPr lvl="1" marR="0" rtl="0" algn="l">
              <a:lnSpc>
                <a:spcPct val="90000"/>
              </a:lnSpc>
              <a:spcBef>
                <a:spcPts val="427"/>
              </a:spcBef>
              <a:spcAft>
                <a:spcPts val="0"/>
              </a:spcAft>
              <a:buClr>
                <a:schemeClr val="dk1"/>
              </a:buClr>
              <a:buSzPts val="2050"/>
              <a:buFont typeface="Arial"/>
              <a:buChar char="•"/>
              <a:defRPr b="0" i="0" sz="2050" u="none" cap="none" strike="noStrike">
                <a:solidFill>
                  <a:schemeClr val="dk1"/>
                </a:solidFill>
                <a:latin typeface="Arial"/>
                <a:ea typeface="Arial"/>
                <a:cs typeface="Arial"/>
                <a:sym typeface="Arial"/>
              </a:defRPr>
            </a:lvl2pPr>
            <a:lvl3pPr lvl="2" marR="0" rtl="0" algn="l">
              <a:lnSpc>
                <a:spcPct val="90000"/>
              </a:lnSpc>
              <a:spcBef>
                <a:spcPts val="427"/>
              </a:spcBef>
              <a:spcAft>
                <a:spcPts val="0"/>
              </a:spcAft>
              <a:buClr>
                <a:schemeClr val="dk1"/>
              </a:buClr>
              <a:buSzPts val="1708"/>
              <a:buFont typeface="Arial"/>
              <a:buChar char="•"/>
              <a:defRPr b="0" i="0" sz="1708" u="none" cap="none" strike="noStrike">
                <a:solidFill>
                  <a:schemeClr val="dk1"/>
                </a:solidFill>
                <a:latin typeface="Arial"/>
                <a:ea typeface="Arial"/>
                <a:cs typeface="Arial"/>
                <a:sym typeface="Arial"/>
              </a:defRPr>
            </a:lvl3pPr>
            <a:lvl4pPr lvl="3"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4pPr>
            <a:lvl5pPr lvl="4"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5pPr>
            <a:lvl6pPr lvl="5"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lvl="6"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lvl="7"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lvl="8"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8" name="Google Shape;28;p3"/>
          <p:cNvSpPr txBox="1"/>
          <p:nvPr>
            <p:ph idx="9" type="body"/>
          </p:nvPr>
        </p:nvSpPr>
        <p:spPr>
          <a:xfrm>
            <a:off x="22513522" y="21847581"/>
            <a:ext cx="9417420" cy="759610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Tree>
  </p:cSld>
  <p:clrMapOvr>
    <a:masterClrMapping/>
  </p:clrMapOvr>
  <p:extLst>
    <p:ext uri="{DCECCB84-F9BA-43D5-87BE-67443E8EF086}">
      <p15:sldGuideLst>
        <p15:guide id="1" orient="horz" pos="20208">
          <p15:clr>
            <a:srgbClr val="FBAE40"/>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
          <p:cNvSpPr/>
          <p:nvPr/>
        </p:nvSpPr>
        <p:spPr>
          <a:xfrm>
            <a:off x="0" y="0"/>
            <a:ext cx="43891200" cy="5486400"/>
          </a:xfrm>
          <a:prstGeom prst="rect">
            <a:avLst/>
          </a:prstGeom>
          <a:solidFill>
            <a:srgbClr val="5D002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a:ea typeface="Arial"/>
              <a:cs typeface="Arial"/>
              <a:sym typeface="Arial"/>
            </a:endParaRPr>
          </a:p>
        </p:txBody>
      </p:sp>
      <p:sp>
        <p:nvSpPr>
          <p:cNvPr id="7" name="Google Shape;7;p2"/>
          <p:cNvSpPr/>
          <p:nvPr/>
        </p:nvSpPr>
        <p:spPr>
          <a:xfrm>
            <a:off x="0" y="5257801"/>
            <a:ext cx="43891200" cy="265176"/>
          </a:xfrm>
          <a:prstGeom prst="rect">
            <a:avLst/>
          </a:prstGeom>
          <a:solidFill>
            <a:srgbClr val="8D506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Arial"/>
              <a:ea typeface="Arial"/>
              <a:cs typeface="Arial"/>
              <a:sym typeface="Arial"/>
            </a:endParaRPr>
          </a:p>
        </p:txBody>
      </p:sp>
      <p:sp>
        <p:nvSpPr>
          <p:cNvPr id="8" name="Google Shape;8;p2"/>
          <p:cNvSpPr/>
          <p:nvPr/>
        </p:nvSpPr>
        <p:spPr>
          <a:xfrm>
            <a:off x="0" y="31470600"/>
            <a:ext cx="43891200" cy="1447800"/>
          </a:xfrm>
          <a:prstGeom prst="rect">
            <a:avLst/>
          </a:prstGeom>
          <a:solidFill>
            <a:srgbClr val="5D002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a:ea typeface="Arial"/>
              <a:cs typeface="Arial"/>
              <a:sym typeface="Arial"/>
            </a:endParaRPr>
          </a:p>
        </p:txBody>
      </p:sp>
      <p:cxnSp>
        <p:nvCxnSpPr>
          <p:cNvPr id="9" name="Google Shape;9;p2"/>
          <p:cNvCxnSpPr/>
          <p:nvPr/>
        </p:nvCxnSpPr>
        <p:spPr>
          <a:xfrm>
            <a:off x="31543262" y="30837464"/>
            <a:ext cx="0" cy="1588169"/>
          </a:xfrm>
          <a:prstGeom prst="straightConnector1">
            <a:avLst/>
          </a:prstGeom>
          <a:noFill/>
          <a:ln cap="flat" cmpd="sng" w="25400">
            <a:solidFill>
              <a:schemeClr val="lt1"/>
            </a:solidFill>
            <a:prstDash val="dash"/>
            <a:miter lim="800000"/>
            <a:headEnd len="sm" w="sm" type="none"/>
            <a:tailEnd len="sm" w="sm" type="none"/>
          </a:ln>
        </p:spPr>
      </p:cxnSp>
      <p:pic>
        <p:nvPicPr>
          <p:cNvPr id="10" name="Google Shape;10;p2"/>
          <p:cNvPicPr preferRelativeResize="0"/>
          <p:nvPr/>
        </p:nvPicPr>
        <p:blipFill rotWithShape="1">
          <a:blip r:embed="rId1">
            <a:alphaModFix/>
          </a:blip>
          <a:srcRect b="0" l="0" r="0" t="0"/>
          <a:stretch/>
        </p:blipFill>
        <p:spPr>
          <a:xfrm>
            <a:off x="1" y="0"/>
            <a:ext cx="37322118" cy="2503724"/>
          </a:xfrm>
          <a:prstGeom prst="rect">
            <a:avLst/>
          </a:prstGeom>
          <a:noFill/>
          <a:ln>
            <a:noFill/>
          </a:ln>
        </p:spPr>
      </p:pic>
      <p:pic>
        <p:nvPicPr>
          <p:cNvPr id="11" name="Google Shape;11;p2"/>
          <p:cNvPicPr preferRelativeResize="0"/>
          <p:nvPr/>
        </p:nvPicPr>
        <p:blipFill rotWithShape="1">
          <a:blip r:embed="rId1">
            <a:alphaModFix/>
          </a:blip>
          <a:srcRect b="0" l="65059" r="0" t="0"/>
          <a:stretch/>
        </p:blipFill>
        <p:spPr>
          <a:xfrm>
            <a:off x="1" y="31434024"/>
            <a:ext cx="43939859" cy="1471433"/>
          </a:xfrm>
          <a:prstGeom prst="rect">
            <a:avLst/>
          </a:prstGeom>
          <a:noFill/>
          <a:ln>
            <a:noFill/>
          </a:ln>
        </p:spPr>
      </p:pic>
      <p:pic>
        <p:nvPicPr>
          <p:cNvPr id="12" name="Google Shape;12;p2"/>
          <p:cNvPicPr preferRelativeResize="0"/>
          <p:nvPr/>
        </p:nvPicPr>
        <p:blipFill rotWithShape="1">
          <a:blip r:embed="rId1">
            <a:alphaModFix/>
          </a:blip>
          <a:srcRect b="0" l="65059" r="0" t="0"/>
          <a:stretch/>
        </p:blipFill>
        <p:spPr>
          <a:xfrm>
            <a:off x="1" y="2503724"/>
            <a:ext cx="43891201" cy="2982676"/>
          </a:xfrm>
          <a:prstGeom prst="rect">
            <a:avLst/>
          </a:prstGeom>
          <a:noFill/>
          <a:ln>
            <a:noFill/>
          </a:ln>
        </p:spPr>
      </p:pic>
      <p:pic>
        <p:nvPicPr>
          <p:cNvPr id="13" name="Google Shape;13;p2"/>
          <p:cNvPicPr preferRelativeResize="0"/>
          <p:nvPr/>
        </p:nvPicPr>
        <p:blipFill rotWithShape="1">
          <a:blip r:embed="rId1">
            <a:alphaModFix/>
          </a:blip>
          <a:srcRect b="0" l="65059" r="0" t="0"/>
          <a:stretch/>
        </p:blipFill>
        <p:spPr>
          <a:xfrm>
            <a:off x="36157168" y="0"/>
            <a:ext cx="7734033" cy="2982676"/>
          </a:xfrm>
          <a:prstGeom prst="rect">
            <a:avLst/>
          </a:prstGeom>
          <a:noFill/>
          <a:ln>
            <a:noFill/>
          </a:ln>
        </p:spPr>
      </p:pic>
      <p:pic>
        <p:nvPicPr>
          <p:cNvPr id="14" name="Google Shape;14;p2"/>
          <p:cNvPicPr preferRelativeResize="0"/>
          <p:nvPr/>
        </p:nvPicPr>
        <p:blipFill rotWithShape="1">
          <a:blip r:embed="rId1">
            <a:alphaModFix/>
          </a:blip>
          <a:srcRect b="0" l="65059" r="0" t="0"/>
          <a:stretch/>
        </p:blipFill>
        <p:spPr>
          <a:xfrm>
            <a:off x="1" y="31470601"/>
            <a:ext cx="43891201" cy="95503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www.ti.com/download/trng/docs/c2000/TI_MotorControlCompendium_2010.pdf" TargetMode="External"/><Relationship Id="rId4" Type="http://schemas.openxmlformats.org/officeDocument/2006/relationships/hyperlink" Target="https://www.ti.com/lit/ug/spruj26a/spruj26a.pdf?ts=1727366836338&amp;ref_url=https%253A%252F%252Fwww.google.com%252F" TargetMode="External"/><Relationship Id="rId11" Type="http://schemas.openxmlformats.org/officeDocument/2006/relationships/image" Target="../media/image7.png"/><Relationship Id="rId10" Type="http://schemas.openxmlformats.org/officeDocument/2006/relationships/image" Target="../media/image4.png"/><Relationship Id="rId12" Type="http://schemas.openxmlformats.org/officeDocument/2006/relationships/image" Target="../media/image6.png"/><Relationship Id="rId9" Type="http://schemas.openxmlformats.org/officeDocument/2006/relationships/image" Target="../media/image8.png"/><Relationship Id="rId5" Type="http://schemas.openxmlformats.org/officeDocument/2006/relationships/hyperlink" Target="https://www.ti.com/lit/ug/spruiz1b/spruiz1b.pdf?ts=1731304485120&amp;ref_url=https%253A%252F%252Fwww.ti.com%252Fproduct%252FTMS320F28P650DK" TargetMode="External"/><Relationship Id="rId6" Type="http://schemas.openxmlformats.org/officeDocument/2006/relationships/hyperlink" Target="https://www.ti.com/lit/ug/spruin7c/spruin7c.pdf?ts=1731455337533&amp;ref_url=https%253A%252F%252Fwww.google.com%252F" TargetMode="External"/><Relationship Id="rId7" Type="http://schemas.openxmlformats.org/officeDocument/2006/relationships/image" Target="../media/image2.png"/><Relationship Id="rId8"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 name="Shape 32"/>
        <p:cNvGrpSpPr/>
        <p:nvPr/>
      </p:nvGrpSpPr>
      <p:grpSpPr>
        <a:xfrm>
          <a:off x="0" y="0"/>
          <a:ext cx="0" cy="0"/>
          <a:chOff x="0" y="0"/>
          <a:chExt cx="0" cy="0"/>
        </a:xfrm>
      </p:grpSpPr>
      <p:sp>
        <p:nvSpPr>
          <p:cNvPr id="33" name="Google Shape;33;p1"/>
          <p:cNvSpPr/>
          <p:nvPr/>
        </p:nvSpPr>
        <p:spPr>
          <a:xfrm>
            <a:off x="1911425" y="2101250"/>
            <a:ext cx="40679700" cy="3423600"/>
          </a:xfrm>
          <a:prstGeom prst="rect">
            <a:avLst/>
          </a:prstGeom>
          <a:noFill/>
          <a:ln>
            <a:noFill/>
          </a:ln>
        </p:spPr>
        <p:txBody>
          <a:bodyPr anchorCtr="0" anchor="t" bIns="38950" lIns="77925" spcFirstLastPara="1" rIns="77925" wrap="square" tIns="38950">
            <a:spAutoFit/>
          </a:bodyPr>
          <a:lstStyle/>
          <a:p>
            <a:pPr indent="0" lvl="0" marL="0" marR="0" rtl="0" algn="ctr">
              <a:lnSpc>
                <a:spcPct val="100000"/>
              </a:lnSpc>
              <a:spcBef>
                <a:spcPts val="0"/>
              </a:spcBef>
              <a:spcAft>
                <a:spcPts val="0"/>
              </a:spcAft>
              <a:buClr>
                <a:srgbClr val="000000"/>
              </a:buClr>
              <a:buSzPts val="8800"/>
              <a:buFont typeface="Arial"/>
              <a:buNone/>
            </a:pPr>
            <a:r>
              <a:rPr b="1" lang="en-US" sz="8800">
                <a:solidFill>
                  <a:schemeClr val="lt1"/>
                </a:solidFill>
              </a:rPr>
              <a:t>ADC Resolution vs. Sensorless Motor Control Performance</a:t>
            </a:r>
            <a:endParaRPr b="0" i="0" sz="8800" u="none" cap="none" strike="noStrike">
              <a:solidFill>
                <a:srgbClr val="000000"/>
              </a:solidFill>
              <a:latin typeface="Arial"/>
              <a:ea typeface="Arial"/>
              <a:cs typeface="Arial"/>
              <a:sym typeface="Arial"/>
            </a:endParaRPr>
          </a:p>
          <a:p>
            <a:pPr indent="0" lvl="0" marL="0" marR="0" rtl="0" algn="ctr">
              <a:lnSpc>
                <a:spcPct val="100000"/>
              </a:lnSpc>
              <a:spcBef>
                <a:spcPts val="513"/>
              </a:spcBef>
              <a:spcAft>
                <a:spcPts val="0"/>
              </a:spcAft>
              <a:buClr>
                <a:srgbClr val="000000"/>
              </a:buClr>
              <a:buSzPts val="5400"/>
              <a:buFont typeface="Arial"/>
              <a:buNone/>
            </a:pPr>
            <a:r>
              <a:rPr b="1" lang="en-US" sz="5400">
                <a:solidFill>
                  <a:schemeClr val="lt1"/>
                </a:solidFill>
              </a:rPr>
              <a:t>Cristian Ornelas, Tyler Hawkins, Tamara Basfar, John King</a:t>
            </a:r>
            <a:endParaRPr b="1" i="0" sz="5400" u="none" cap="none" strike="noStrike">
              <a:solidFill>
                <a:schemeClr val="lt1"/>
              </a:solidFill>
              <a:latin typeface="Arial"/>
              <a:ea typeface="Arial"/>
              <a:cs typeface="Arial"/>
              <a:sym typeface="Arial"/>
            </a:endParaRPr>
          </a:p>
          <a:p>
            <a:pPr indent="0" lvl="0" marL="0" marR="0" rtl="0" algn="ctr">
              <a:lnSpc>
                <a:spcPct val="100000"/>
              </a:lnSpc>
              <a:spcBef>
                <a:spcPts val="2051"/>
              </a:spcBef>
              <a:spcAft>
                <a:spcPts val="0"/>
              </a:spcAft>
              <a:buClr>
                <a:srgbClr val="000000"/>
              </a:buClr>
              <a:buSzPts val="5400"/>
              <a:buFont typeface="Arial"/>
              <a:buNone/>
            </a:pPr>
            <a:r>
              <a:rPr b="1" lang="en-US" sz="5400">
                <a:solidFill>
                  <a:schemeClr val="lt1"/>
                </a:solidFill>
              </a:rPr>
              <a:t>Prof. Stavros Kalafatis</a:t>
            </a:r>
            <a:endParaRPr b="0" i="0" sz="1400" u="none" cap="none" strike="noStrike">
              <a:solidFill>
                <a:srgbClr val="000000"/>
              </a:solidFill>
              <a:latin typeface="Arial"/>
              <a:ea typeface="Arial"/>
              <a:cs typeface="Arial"/>
              <a:sym typeface="Arial"/>
            </a:endParaRPr>
          </a:p>
        </p:txBody>
      </p:sp>
      <p:sp>
        <p:nvSpPr>
          <p:cNvPr id="34" name="Google Shape;34;p1"/>
          <p:cNvSpPr txBox="1"/>
          <p:nvPr/>
        </p:nvSpPr>
        <p:spPr>
          <a:xfrm>
            <a:off x="914400" y="7003709"/>
            <a:ext cx="9829801" cy="4735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77"/>
              <a:buFont typeface="Arial"/>
              <a:buNone/>
            </a:pPr>
            <a:r>
              <a:t/>
            </a:r>
            <a:endParaRPr b="0" i="0" sz="2477" u="none" cap="none" strike="noStrike">
              <a:solidFill>
                <a:schemeClr val="dk1"/>
              </a:solidFill>
              <a:latin typeface="Arial"/>
              <a:ea typeface="Arial"/>
              <a:cs typeface="Arial"/>
              <a:sym typeface="Arial"/>
            </a:endParaRPr>
          </a:p>
        </p:txBody>
      </p:sp>
      <p:sp>
        <p:nvSpPr>
          <p:cNvPr id="35" name="Google Shape;35;p1"/>
          <p:cNvSpPr/>
          <p:nvPr/>
        </p:nvSpPr>
        <p:spPr>
          <a:xfrm rot="10800000">
            <a:off x="19982190" y="15720452"/>
            <a:ext cx="249237" cy="980381"/>
          </a:xfrm>
          <a:custGeom>
            <a:rect b="b" l="l" r="r" t="t"/>
            <a:pathLst>
              <a:path extrusionOk="0" h="1641711" w="387439">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6200"/>
              <a:buFont typeface="Arial"/>
              <a:buNone/>
            </a:pPr>
            <a:r>
              <a:t/>
            </a:r>
            <a:endParaRPr b="0" i="0" sz="6200" u="none" cap="none" strike="noStrike">
              <a:solidFill>
                <a:schemeClr val="lt1"/>
              </a:solidFill>
              <a:latin typeface="Arial"/>
              <a:ea typeface="Arial"/>
              <a:cs typeface="Arial"/>
              <a:sym typeface="Arial"/>
            </a:endParaRPr>
          </a:p>
        </p:txBody>
      </p:sp>
      <p:cxnSp>
        <p:nvCxnSpPr>
          <p:cNvPr id="36" name="Google Shape;36;p1"/>
          <p:cNvCxnSpPr/>
          <p:nvPr/>
        </p:nvCxnSpPr>
        <p:spPr>
          <a:xfrm>
            <a:off x="697189" y="12818982"/>
            <a:ext cx="9784200" cy="0"/>
          </a:xfrm>
          <a:prstGeom prst="straightConnector1">
            <a:avLst/>
          </a:prstGeom>
          <a:noFill/>
          <a:ln cap="flat" cmpd="sng" w="25400">
            <a:solidFill>
              <a:schemeClr val="dk1"/>
            </a:solidFill>
            <a:prstDash val="dash"/>
            <a:round/>
            <a:headEnd len="sm" w="sm" type="none"/>
            <a:tailEnd len="sm" w="sm" type="none"/>
          </a:ln>
        </p:spPr>
      </p:cxnSp>
      <p:cxnSp>
        <p:nvCxnSpPr>
          <p:cNvPr id="37" name="Google Shape;37;p1"/>
          <p:cNvCxnSpPr/>
          <p:nvPr/>
        </p:nvCxnSpPr>
        <p:spPr>
          <a:xfrm>
            <a:off x="32930567" y="20580800"/>
            <a:ext cx="9482400" cy="0"/>
          </a:xfrm>
          <a:prstGeom prst="straightConnector1">
            <a:avLst/>
          </a:prstGeom>
          <a:noFill/>
          <a:ln cap="flat" cmpd="sng" w="25400">
            <a:solidFill>
              <a:schemeClr val="dk1"/>
            </a:solidFill>
            <a:prstDash val="dash"/>
            <a:round/>
            <a:headEnd len="sm" w="sm" type="none"/>
            <a:tailEnd len="sm" w="sm" type="none"/>
          </a:ln>
        </p:spPr>
      </p:cxnSp>
      <p:sp>
        <p:nvSpPr>
          <p:cNvPr id="38" name="Google Shape;38;p1"/>
          <p:cNvSpPr txBox="1"/>
          <p:nvPr/>
        </p:nvSpPr>
        <p:spPr>
          <a:xfrm>
            <a:off x="533456" y="30069650"/>
            <a:ext cx="9829800" cy="523200"/>
          </a:xfrm>
          <a:prstGeom prst="rect">
            <a:avLst/>
          </a:prstGeom>
          <a:solidFill>
            <a:schemeClr val="lt1">
              <a:alpha val="41568"/>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1" lang="en-US" sz="2800" u="none" cap="none" strike="noStrike">
                <a:solidFill>
                  <a:schemeClr val="dk1"/>
                </a:solidFill>
                <a:latin typeface="Arial"/>
                <a:ea typeface="Arial"/>
                <a:cs typeface="Arial"/>
                <a:sym typeface="Arial"/>
              </a:rPr>
              <a:t>Figure 1. </a:t>
            </a:r>
            <a:r>
              <a:rPr i="1" lang="en-US" sz="2800">
                <a:solidFill>
                  <a:schemeClr val="dk1"/>
                </a:solidFill>
              </a:rPr>
              <a:t>Integrated System</a:t>
            </a:r>
            <a:endParaRPr b="0" i="0" sz="1400" u="none" cap="none" strike="noStrike">
              <a:solidFill>
                <a:srgbClr val="000000"/>
              </a:solidFill>
              <a:latin typeface="Arial"/>
              <a:ea typeface="Arial"/>
              <a:cs typeface="Arial"/>
              <a:sym typeface="Arial"/>
            </a:endParaRPr>
          </a:p>
        </p:txBody>
      </p:sp>
      <p:sp>
        <p:nvSpPr>
          <p:cNvPr id="39" name="Google Shape;39;p1"/>
          <p:cNvSpPr txBox="1"/>
          <p:nvPr/>
        </p:nvSpPr>
        <p:spPr>
          <a:xfrm>
            <a:off x="995388" y="6522475"/>
            <a:ext cx="9667800" cy="67281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4800"/>
              <a:buFont typeface="Arial"/>
              <a:buNone/>
            </a:pPr>
            <a:r>
              <a:rPr b="1" i="0" lang="en-US" sz="5300" u="sng" cap="none" strike="noStrike">
                <a:solidFill>
                  <a:srgbClr val="5D0025"/>
                </a:solidFill>
                <a:latin typeface="Arial"/>
                <a:ea typeface="Arial"/>
                <a:cs typeface="Arial"/>
                <a:sym typeface="Arial"/>
              </a:rPr>
              <a:t>Problem Definition</a:t>
            </a:r>
            <a:endParaRPr b="0" i="0" sz="1900" u="none" cap="none" strike="noStrike">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1" lang="en-US" sz="3300">
                <a:solidFill>
                  <a:schemeClr val="dk2"/>
                </a:solidFill>
              </a:rPr>
              <a:t>Problem: </a:t>
            </a:r>
            <a:r>
              <a:rPr lang="en-US" sz="3300"/>
              <a:t>How do different configurations of sensorless motor control affect performance?</a:t>
            </a:r>
            <a:endParaRPr sz="3300"/>
          </a:p>
          <a:p>
            <a:pPr indent="0" lvl="0" marL="0" rtl="0" algn="l">
              <a:lnSpc>
                <a:spcPct val="115000"/>
              </a:lnSpc>
              <a:spcBef>
                <a:spcPts val="0"/>
              </a:spcBef>
              <a:spcAft>
                <a:spcPts val="0"/>
              </a:spcAft>
              <a:buNone/>
            </a:pPr>
            <a:r>
              <a:t/>
            </a:r>
            <a:endParaRPr sz="3300"/>
          </a:p>
          <a:p>
            <a:pPr indent="0" lvl="0" marL="0" rtl="0" algn="l">
              <a:lnSpc>
                <a:spcPct val="115000"/>
              </a:lnSpc>
              <a:spcBef>
                <a:spcPts val="0"/>
              </a:spcBef>
              <a:spcAft>
                <a:spcPts val="0"/>
              </a:spcAft>
              <a:buNone/>
            </a:pPr>
            <a:r>
              <a:rPr b="1" lang="en-US" sz="3300">
                <a:solidFill>
                  <a:schemeClr val="dk2"/>
                </a:solidFill>
              </a:rPr>
              <a:t>Solution</a:t>
            </a:r>
            <a:r>
              <a:rPr b="1" lang="en-US" sz="3300"/>
              <a:t>:</a:t>
            </a:r>
            <a:r>
              <a:rPr lang="en-US" sz="3300"/>
              <a:t> Port the universal motor control software to one of TI’s newest c2000 devices. Develop updated configurations of the universal solution, and test the effects on sensorless control performance. </a:t>
            </a:r>
            <a:endParaRPr sz="3100"/>
          </a:p>
          <a:p>
            <a:pPr indent="0" lvl="0" marL="0" marR="0" rtl="0" algn="l">
              <a:lnSpc>
                <a:spcPct val="147368"/>
              </a:lnSpc>
              <a:spcBef>
                <a:spcPts val="1200"/>
              </a:spcBef>
              <a:spcAft>
                <a:spcPts val="0"/>
              </a:spcAft>
              <a:buClr>
                <a:srgbClr val="000000"/>
              </a:buClr>
              <a:buSzPts val="3800"/>
              <a:buFont typeface="Arial"/>
              <a:buNone/>
            </a:pPr>
            <a:r>
              <a:t/>
            </a:r>
            <a:endParaRPr sz="3800">
              <a:solidFill>
                <a:schemeClr val="dk1"/>
              </a:solidFill>
            </a:endParaRPr>
          </a:p>
        </p:txBody>
      </p:sp>
      <p:sp>
        <p:nvSpPr>
          <p:cNvPr id="40" name="Google Shape;40;p1"/>
          <p:cNvSpPr txBox="1"/>
          <p:nvPr/>
        </p:nvSpPr>
        <p:spPr>
          <a:xfrm>
            <a:off x="819938" y="13250563"/>
            <a:ext cx="9256800" cy="88245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833"/>
              </a:lnSpc>
              <a:spcBef>
                <a:spcPts val="0"/>
              </a:spcBef>
              <a:spcAft>
                <a:spcPts val="0"/>
              </a:spcAft>
              <a:buClr>
                <a:srgbClr val="000000"/>
              </a:buClr>
              <a:buSzPts val="4800"/>
              <a:buFont typeface="Arial"/>
              <a:buNone/>
            </a:pPr>
            <a:r>
              <a:rPr b="1" i="0" lang="en-US" sz="4800" u="sng" cap="none" strike="noStrike">
                <a:solidFill>
                  <a:srgbClr val="5D0025"/>
                </a:solidFill>
                <a:latin typeface="Arial"/>
                <a:ea typeface="Arial"/>
                <a:cs typeface="Arial"/>
                <a:sym typeface="Arial"/>
              </a:rPr>
              <a:t>Methodology</a:t>
            </a:r>
            <a:endParaRPr sz="3800">
              <a:solidFill>
                <a:schemeClr val="dk1"/>
              </a:solidFill>
            </a:endParaRPr>
          </a:p>
          <a:p>
            <a:pPr indent="-469900" lvl="0" marL="457200" marR="0" rtl="0" algn="l">
              <a:lnSpc>
                <a:spcPct val="100000"/>
              </a:lnSpc>
              <a:spcBef>
                <a:spcPts val="2200"/>
              </a:spcBef>
              <a:spcAft>
                <a:spcPts val="0"/>
              </a:spcAft>
              <a:buClr>
                <a:schemeClr val="dk1"/>
              </a:buClr>
              <a:buSzPts val="3800"/>
              <a:buChar char="-"/>
            </a:pPr>
            <a:r>
              <a:rPr lang="en-US" sz="3800">
                <a:solidFill>
                  <a:schemeClr val="dk1"/>
                </a:solidFill>
              </a:rPr>
              <a:t>Designed sensorless </a:t>
            </a:r>
            <a:r>
              <a:rPr lang="en-US" sz="3800">
                <a:solidFill>
                  <a:schemeClr val="dk1"/>
                </a:solidFill>
              </a:rPr>
              <a:t>motor</a:t>
            </a:r>
            <a:r>
              <a:rPr lang="en-US" sz="3800">
                <a:solidFill>
                  <a:schemeClr val="dk1"/>
                </a:solidFill>
              </a:rPr>
              <a:t> control software consisting of Estimator, PWM and ADC</a:t>
            </a:r>
            <a:endParaRPr sz="3800">
              <a:solidFill>
                <a:schemeClr val="dk1"/>
              </a:solidFill>
            </a:endParaRPr>
          </a:p>
          <a:p>
            <a:pPr indent="-469900" lvl="0" marL="457200" marR="0" rtl="0" algn="l">
              <a:lnSpc>
                <a:spcPct val="100000"/>
              </a:lnSpc>
              <a:spcBef>
                <a:spcPts val="0"/>
              </a:spcBef>
              <a:spcAft>
                <a:spcPts val="0"/>
              </a:spcAft>
              <a:buClr>
                <a:schemeClr val="dk1"/>
              </a:buClr>
              <a:buSzPts val="3800"/>
              <a:buChar char="-"/>
            </a:pPr>
            <a:r>
              <a:rPr i="0" lang="en-US" sz="3800" u="none" cap="none" strike="noStrike">
                <a:solidFill>
                  <a:schemeClr val="dk1"/>
                </a:solidFill>
              </a:rPr>
              <a:t>Ported TI’s Universal Motor Control software to the new F28P65X C2000 Launchpad. </a:t>
            </a:r>
            <a:endParaRPr sz="3800">
              <a:solidFill>
                <a:schemeClr val="dk1"/>
              </a:solidFill>
            </a:endParaRPr>
          </a:p>
          <a:p>
            <a:pPr indent="-469900" lvl="0" marL="457200" rtl="0" algn="l">
              <a:lnSpc>
                <a:spcPct val="115000"/>
              </a:lnSpc>
              <a:spcBef>
                <a:spcPts val="0"/>
              </a:spcBef>
              <a:spcAft>
                <a:spcPts val="0"/>
              </a:spcAft>
              <a:buClr>
                <a:schemeClr val="dk1"/>
              </a:buClr>
              <a:buSzPts val="3800"/>
              <a:buChar char="-"/>
            </a:pPr>
            <a:r>
              <a:rPr i="0" lang="en-US" sz="3800" u="none" cap="none" strike="noStrike">
                <a:solidFill>
                  <a:schemeClr val="dk1"/>
                </a:solidFill>
              </a:rPr>
              <a:t>Tested </a:t>
            </a:r>
            <a:r>
              <a:rPr lang="en-US" sz="3800">
                <a:solidFill>
                  <a:schemeClr val="dk1"/>
                </a:solidFill>
              </a:rPr>
              <a:t>8 new</a:t>
            </a:r>
            <a:r>
              <a:rPr i="0" lang="en-US" sz="3800" u="none" cap="none" strike="noStrike">
                <a:solidFill>
                  <a:schemeClr val="dk1"/>
                </a:solidFill>
              </a:rPr>
              <a:t> control </a:t>
            </a:r>
            <a:r>
              <a:rPr lang="en-US" sz="3800">
                <a:solidFill>
                  <a:schemeClr val="dk1"/>
                </a:solidFill>
              </a:rPr>
              <a:t>configurations:</a:t>
            </a:r>
            <a:r>
              <a:rPr i="0" lang="en-US" sz="3800" u="none" cap="none" strike="noStrike">
                <a:solidFill>
                  <a:schemeClr val="dk1"/>
                </a:solidFill>
              </a:rPr>
              <a:t>:</a:t>
            </a:r>
            <a:endParaRPr sz="3800">
              <a:solidFill>
                <a:schemeClr val="dk1"/>
              </a:solidFill>
            </a:endParaRPr>
          </a:p>
          <a:p>
            <a:pPr indent="-406400" lvl="2" marL="1371600" rtl="0" algn="l">
              <a:lnSpc>
                <a:spcPct val="115000"/>
              </a:lnSpc>
              <a:spcBef>
                <a:spcPts val="0"/>
              </a:spcBef>
              <a:spcAft>
                <a:spcPts val="0"/>
              </a:spcAft>
              <a:buClr>
                <a:schemeClr val="dk1"/>
              </a:buClr>
              <a:buSzPts val="2800"/>
              <a:buChar char="■"/>
            </a:pPr>
            <a:r>
              <a:rPr lang="en-US" sz="2800">
                <a:solidFill>
                  <a:schemeClr val="dk1"/>
                </a:solidFill>
              </a:rPr>
              <a:t>Float 32 vs. Float 64 calculations</a:t>
            </a:r>
            <a:endParaRPr sz="2800">
              <a:solidFill>
                <a:schemeClr val="dk1"/>
              </a:solidFill>
            </a:endParaRPr>
          </a:p>
          <a:p>
            <a:pPr indent="-406400" lvl="2" marL="1371600" rtl="0" algn="l">
              <a:lnSpc>
                <a:spcPct val="115000"/>
              </a:lnSpc>
              <a:spcBef>
                <a:spcPts val="0"/>
              </a:spcBef>
              <a:spcAft>
                <a:spcPts val="0"/>
              </a:spcAft>
              <a:buClr>
                <a:schemeClr val="dk1"/>
              </a:buClr>
              <a:buSzPts val="2800"/>
              <a:buChar char="■"/>
            </a:pPr>
            <a:r>
              <a:rPr lang="en-US" sz="2800">
                <a:solidFill>
                  <a:schemeClr val="dk1"/>
                </a:solidFill>
              </a:rPr>
              <a:t>12-bit vs. 16-bit ADC resolution</a:t>
            </a:r>
            <a:endParaRPr sz="2800">
              <a:solidFill>
                <a:schemeClr val="dk1"/>
              </a:solidFill>
            </a:endParaRPr>
          </a:p>
          <a:p>
            <a:pPr indent="-406400" lvl="2" marL="1371600" rtl="0" algn="l">
              <a:lnSpc>
                <a:spcPct val="115000"/>
              </a:lnSpc>
              <a:spcBef>
                <a:spcPts val="0"/>
              </a:spcBef>
              <a:spcAft>
                <a:spcPts val="0"/>
              </a:spcAft>
              <a:buClr>
                <a:schemeClr val="dk1"/>
              </a:buClr>
              <a:buSzPts val="2800"/>
              <a:buChar char="■"/>
            </a:pPr>
            <a:r>
              <a:rPr lang="en-US" sz="2800">
                <a:solidFill>
                  <a:schemeClr val="dk1"/>
                </a:solidFill>
              </a:rPr>
              <a:t>With vs. without oversampling</a:t>
            </a:r>
            <a:endParaRPr sz="2800">
              <a:solidFill>
                <a:schemeClr val="dk1"/>
              </a:solidFill>
            </a:endParaRPr>
          </a:p>
          <a:p>
            <a:pPr indent="-469900" lvl="0" marL="457200" rtl="0" algn="l">
              <a:spcBef>
                <a:spcPts val="0"/>
              </a:spcBef>
              <a:spcAft>
                <a:spcPts val="0"/>
              </a:spcAft>
              <a:buClr>
                <a:schemeClr val="dk1"/>
              </a:buClr>
              <a:buSzPts val="3800"/>
              <a:buChar char="-"/>
            </a:pPr>
            <a:r>
              <a:rPr lang="en-US" sz="3800">
                <a:solidFill>
                  <a:schemeClr val="dk1"/>
                </a:solidFill>
              </a:rPr>
              <a:t>Evaluated performance at static speeds, dynamic speeds &amp; various load conditions.</a:t>
            </a:r>
            <a:endParaRPr sz="2800">
              <a:solidFill>
                <a:schemeClr val="dk1"/>
              </a:solidFill>
            </a:endParaRPr>
          </a:p>
          <a:p>
            <a:pPr indent="0" lvl="0" marL="914400" marR="0" rtl="0" algn="l">
              <a:lnSpc>
                <a:spcPct val="164285"/>
              </a:lnSpc>
              <a:spcBef>
                <a:spcPts val="80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 name="Google Shape;41;p1"/>
          <p:cNvSpPr txBox="1"/>
          <p:nvPr/>
        </p:nvSpPr>
        <p:spPr>
          <a:xfrm>
            <a:off x="11657171" y="6522476"/>
            <a:ext cx="9499800" cy="45522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833"/>
              </a:lnSpc>
              <a:spcBef>
                <a:spcPts val="0"/>
              </a:spcBef>
              <a:spcAft>
                <a:spcPts val="0"/>
              </a:spcAft>
              <a:buClr>
                <a:srgbClr val="000000"/>
              </a:buClr>
              <a:buSzPts val="4800"/>
              <a:buFont typeface="Arial"/>
              <a:buNone/>
            </a:pPr>
            <a:r>
              <a:rPr b="1" i="0" lang="en-US" sz="4800" u="sng" cap="none" strike="noStrike">
                <a:solidFill>
                  <a:srgbClr val="5D0025"/>
                </a:solidFill>
                <a:latin typeface="Arial"/>
                <a:ea typeface="Arial"/>
                <a:cs typeface="Arial"/>
                <a:sym typeface="Arial"/>
              </a:rPr>
              <a:t>Engineering Analysis</a:t>
            </a:r>
            <a:endParaRPr b="1" i="0" sz="4800" u="sng" cap="none" strike="noStrike">
              <a:solidFill>
                <a:srgbClr val="5D0025"/>
              </a:solidFill>
              <a:latin typeface="Arial"/>
              <a:ea typeface="Arial"/>
              <a:cs typeface="Arial"/>
              <a:sym typeface="Arial"/>
            </a:endParaRPr>
          </a:p>
          <a:p>
            <a:pPr indent="0" lvl="0" marL="0" rtl="0" algn="l">
              <a:lnSpc>
                <a:spcPct val="115000"/>
              </a:lnSpc>
              <a:spcBef>
                <a:spcPts val="1200"/>
              </a:spcBef>
              <a:spcAft>
                <a:spcPts val="0"/>
              </a:spcAft>
              <a:buClr>
                <a:srgbClr val="000000"/>
              </a:buClr>
              <a:buSzPts val="2800"/>
              <a:buFont typeface="Arial"/>
              <a:buNone/>
            </a:pPr>
            <a:r>
              <a:rPr lang="en-US" sz="3300">
                <a:solidFill>
                  <a:schemeClr val="dk1"/>
                </a:solidFill>
              </a:rPr>
              <a:t>- M</a:t>
            </a:r>
            <a:r>
              <a:rPr lang="en-US" sz="3300">
                <a:solidFill>
                  <a:schemeClr val="dk1"/>
                </a:solidFill>
              </a:rPr>
              <a:t>easured &amp; Graphed </a:t>
            </a:r>
            <a:r>
              <a:rPr lang="en-US" sz="3300">
                <a:solidFill>
                  <a:schemeClr val="dk1"/>
                </a:solidFill>
              </a:rPr>
              <a:t> </a:t>
            </a:r>
            <a:r>
              <a:rPr lang="en-US" sz="3300">
                <a:solidFill>
                  <a:schemeClr val="dk1"/>
                </a:solidFill>
              </a:rPr>
              <a:t>differences between different control configurations.</a:t>
            </a:r>
            <a:endParaRPr sz="3300">
              <a:solidFill>
                <a:schemeClr val="dk1"/>
              </a:solidFill>
            </a:endParaRPr>
          </a:p>
          <a:p>
            <a:pPr indent="0" lvl="0" marL="0" rtl="0" algn="l">
              <a:lnSpc>
                <a:spcPct val="115000"/>
              </a:lnSpc>
              <a:spcBef>
                <a:spcPts val="1200"/>
              </a:spcBef>
              <a:spcAft>
                <a:spcPts val="0"/>
              </a:spcAft>
              <a:buClr>
                <a:srgbClr val="000000"/>
              </a:buClr>
              <a:buSzPts val="2800"/>
              <a:buFont typeface="Arial"/>
              <a:buNone/>
            </a:pPr>
            <a:r>
              <a:rPr lang="en-US" sz="3300">
                <a:solidFill>
                  <a:schemeClr val="dk1"/>
                </a:solidFill>
              </a:rPr>
              <a:t>-Several repetitive tests done to ensure accuracy in our results</a:t>
            </a:r>
            <a:endParaRPr sz="3300">
              <a:solidFill>
                <a:schemeClr val="dk1"/>
              </a:solidFill>
            </a:endParaRPr>
          </a:p>
          <a:p>
            <a:pPr indent="0" lvl="0" marL="0" rtl="0" algn="l">
              <a:lnSpc>
                <a:spcPct val="115000"/>
              </a:lnSpc>
              <a:spcBef>
                <a:spcPts val="1200"/>
              </a:spcBef>
              <a:spcAft>
                <a:spcPts val="0"/>
              </a:spcAft>
              <a:buClr>
                <a:srgbClr val="000000"/>
              </a:buClr>
              <a:buSzPts val="2800"/>
              <a:buFont typeface="Arial"/>
              <a:buNone/>
            </a:pPr>
            <a:r>
              <a:rPr lang="en-US" sz="3300">
                <a:solidFill>
                  <a:schemeClr val="dk1"/>
                </a:solidFill>
              </a:rPr>
              <a:t>-Listed below are an example of each test graph</a:t>
            </a:r>
            <a:endParaRPr sz="3300">
              <a:solidFill>
                <a:schemeClr val="dk1"/>
              </a:solidFill>
            </a:endParaRPr>
          </a:p>
          <a:p>
            <a:pPr indent="0" lvl="0" marL="0" marR="0" rtl="0" algn="l">
              <a:lnSpc>
                <a:spcPct val="164285"/>
              </a:lnSpc>
              <a:spcBef>
                <a:spcPts val="120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2" name="Google Shape;42;p1"/>
          <p:cNvSpPr txBox="1"/>
          <p:nvPr/>
        </p:nvSpPr>
        <p:spPr>
          <a:xfrm>
            <a:off x="22355000" y="6522475"/>
            <a:ext cx="9421200" cy="2111100"/>
          </a:xfrm>
          <a:prstGeom prst="rect">
            <a:avLst/>
          </a:prstGeom>
          <a:solidFill>
            <a:schemeClr val="lt1">
              <a:alpha val="62350"/>
            </a:schemeClr>
          </a:solidFill>
          <a:ln>
            <a:noFill/>
          </a:ln>
        </p:spPr>
        <p:txBody>
          <a:bodyPr anchorCtr="0" anchor="t" bIns="45700" lIns="91425" spcFirstLastPara="1" rIns="91425" wrap="square" tIns="45700">
            <a:spAutoFit/>
          </a:bodyPr>
          <a:lstStyle/>
          <a:p>
            <a:pPr indent="0" lvl="0" marL="0" marR="0" rtl="0" algn="l">
              <a:lnSpc>
                <a:spcPct val="115000"/>
              </a:lnSpc>
              <a:spcBef>
                <a:spcPts val="0"/>
              </a:spcBef>
              <a:spcAft>
                <a:spcPts val="0"/>
              </a:spcAft>
              <a:buClr>
                <a:srgbClr val="000000"/>
              </a:buClr>
              <a:buSzPts val="4800"/>
              <a:buFont typeface="Arial"/>
              <a:buNone/>
            </a:pPr>
            <a:r>
              <a:rPr b="1" i="0" lang="en-US" sz="4800" u="sng" cap="none" strike="noStrike">
                <a:solidFill>
                  <a:srgbClr val="5D0025"/>
                </a:solidFill>
                <a:latin typeface="Arial"/>
                <a:ea typeface="Arial"/>
                <a:cs typeface="Arial"/>
                <a:sym typeface="Arial"/>
              </a:rPr>
              <a:t>Outcomes</a:t>
            </a:r>
            <a:endParaRPr b="1" sz="4800" u="sng">
              <a:solidFill>
                <a:srgbClr val="5D0025"/>
              </a:solidFill>
            </a:endParaRPr>
          </a:p>
          <a:p>
            <a:pPr indent="0" lvl="0" marL="0" rtl="0" algn="l">
              <a:lnSpc>
                <a:spcPct val="115000"/>
              </a:lnSpc>
              <a:spcBef>
                <a:spcPts val="0"/>
              </a:spcBef>
              <a:spcAft>
                <a:spcPts val="0"/>
              </a:spcAft>
              <a:buClr>
                <a:srgbClr val="000000"/>
              </a:buClr>
              <a:buSzPts val="3200"/>
              <a:buFont typeface="Arial"/>
              <a:buNone/>
            </a:pPr>
            <a:r>
              <a:rPr b="1" lang="en-US" sz="3300">
                <a:solidFill>
                  <a:schemeClr val="dk2"/>
                </a:solidFill>
              </a:rPr>
              <a:t>Static Speed Performance:</a:t>
            </a:r>
            <a:endParaRPr b="1" sz="3300">
              <a:solidFill>
                <a:schemeClr val="dk2"/>
              </a:solidFill>
            </a:endParaRPr>
          </a:p>
          <a:p>
            <a:pPr indent="0" lvl="0" marL="0" marR="0" rtl="0" algn="l">
              <a:lnSpc>
                <a:spcPct val="164285"/>
              </a:lnSpc>
              <a:spcBef>
                <a:spcPts val="1200"/>
              </a:spcBef>
              <a:spcAft>
                <a:spcPts val="0"/>
              </a:spcAft>
              <a:buClr>
                <a:srgbClr val="000000"/>
              </a:buClr>
              <a:buSzPts val="2800"/>
              <a:buFont typeface="Arial"/>
              <a:buNone/>
            </a:pPr>
            <a:r>
              <a:t/>
            </a:r>
            <a:endParaRPr sz="2800">
              <a:solidFill>
                <a:schemeClr val="dk1"/>
              </a:solidFill>
            </a:endParaRPr>
          </a:p>
        </p:txBody>
      </p:sp>
      <p:sp>
        <p:nvSpPr>
          <p:cNvPr id="43" name="Google Shape;43;p1"/>
          <p:cNvSpPr txBox="1"/>
          <p:nvPr/>
        </p:nvSpPr>
        <p:spPr>
          <a:xfrm>
            <a:off x="32958317" y="14305480"/>
            <a:ext cx="9562200" cy="56346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833"/>
              </a:lnSpc>
              <a:spcBef>
                <a:spcPts val="0"/>
              </a:spcBef>
              <a:spcAft>
                <a:spcPts val="0"/>
              </a:spcAft>
              <a:buClr>
                <a:srgbClr val="000000"/>
              </a:buClr>
              <a:buSzPts val="4800"/>
              <a:buFont typeface="Arial"/>
              <a:buNone/>
            </a:pPr>
            <a:r>
              <a:rPr b="1" i="0" lang="en-US" sz="4800" u="sng" cap="none" strike="noStrike">
                <a:solidFill>
                  <a:srgbClr val="5D0025"/>
                </a:solidFill>
                <a:latin typeface="Arial"/>
                <a:ea typeface="Arial"/>
                <a:cs typeface="Arial"/>
                <a:sym typeface="Arial"/>
              </a:rPr>
              <a:t>Impact </a:t>
            </a:r>
            <a:endParaRPr b="1" sz="4800" u="sng">
              <a:solidFill>
                <a:srgbClr val="5D0025"/>
              </a:solidFill>
            </a:endParaRPr>
          </a:p>
          <a:p>
            <a:pPr indent="0" lvl="0" marL="0" marR="0" rtl="0" algn="l">
              <a:lnSpc>
                <a:spcPct val="164285"/>
              </a:lnSpc>
              <a:spcBef>
                <a:spcPts val="1200"/>
              </a:spcBef>
              <a:spcAft>
                <a:spcPts val="0"/>
              </a:spcAft>
              <a:buNone/>
            </a:pPr>
            <a:r>
              <a:rPr lang="en-US" sz="3300">
                <a:solidFill>
                  <a:schemeClr val="dk1"/>
                </a:solidFill>
              </a:rPr>
              <a:t>Our project demonstrates that advanced configurations in sensorless control provide limited performance boosts in ideal conditions. These findings help engineers balance tradeoffs between precision and resource usage when designing motor control systems.</a:t>
            </a:r>
            <a:endParaRPr b="0" i="0" sz="1900" u="none" cap="none" strike="noStrike">
              <a:solidFill>
                <a:srgbClr val="000000"/>
              </a:solidFill>
              <a:latin typeface="Arial"/>
              <a:ea typeface="Arial"/>
              <a:cs typeface="Arial"/>
              <a:sym typeface="Arial"/>
            </a:endParaRPr>
          </a:p>
        </p:txBody>
      </p:sp>
      <p:sp>
        <p:nvSpPr>
          <p:cNvPr id="44" name="Google Shape;44;p1"/>
          <p:cNvSpPr txBox="1"/>
          <p:nvPr/>
        </p:nvSpPr>
        <p:spPr>
          <a:xfrm>
            <a:off x="32930583" y="21109625"/>
            <a:ext cx="9917100" cy="73329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i="0" lang="en-US" sz="4000" u="sng" cap="none" strike="noStrike">
                <a:solidFill>
                  <a:srgbClr val="5D0025"/>
                </a:solidFill>
                <a:latin typeface="Arial"/>
                <a:ea typeface="Arial"/>
                <a:cs typeface="Arial"/>
                <a:sym typeface="Arial"/>
              </a:rPr>
              <a:t>References</a:t>
            </a:r>
            <a:endParaRPr b="1" sz="4000" u="sng">
              <a:solidFill>
                <a:srgbClr val="5D0025"/>
              </a:solidFill>
            </a:endParaRPr>
          </a:p>
          <a:p>
            <a:pPr indent="-381000" lvl="0" marL="457200" marR="0" rtl="0" algn="l">
              <a:lnSpc>
                <a:spcPct val="115000"/>
              </a:lnSpc>
              <a:spcBef>
                <a:spcPts val="0"/>
              </a:spcBef>
              <a:spcAft>
                <a:spcPts val="0"/>
              </a:spcAft>
              <a:buSzPts val="2400"/>
              <a:buAutoNum type="arabicPeriod"/>
            </a:pPr>
            <a:r>
              <a:rPr i="1" lang="en-US" sz="2400"/>
              <a:t>Motor Control Compendium</a:t>
            </a:r>
            <a:r>
              <a:rPr lang="en-US" sz="2400"/>
              <a:t>, </a:t>
            </a:r>
            <a:r>
              <a:rPr lang="en-US" sz="2400" u="sng">
                <a:solidFill>
                  <a:srgbClr val="1155CC"/>
                </a:solidFill>
                <a:hlinkClick r:id="rId3">
                  <a:extLst>
                    <a:ext uri="{A12FA001-AC4F-418D-AE19-62706E023703}">
                      <ahyp:hlinkClr val="tx"/>
                    </a:ext>
                  </a:extLst>
                </a:hlinkClick>
              </a:rPr>
              <a:t>https://www.ti.com/download/trng/docs/c2000/TI_MotorControlCompendium_2010.pdf</a:t>
            </a:r>
            <a:r>
              <a:rPr lang="en-US" sz="2400"/>
              <a:t> </a:t>
            </a:r>
            <a:endParaRPr b="0" i="0" sz="2400" u="none" cap="none" strike="noStrike">
              <a:solidFill>
                <a:srgbClr val="000000"/>
              </a:solidFill>
              <a:latin typeface="Arial"/>
              <a:ea typeface="Arial"/>
              <a:cs typeface="Arial"/>
              <a:sym typeface="Arial"/>
            </a:endParaRPr>
          </a:p>
          <a:p>
            <a:pPr indent="-381000" lvl="0" marL="457200" marR="0" rtl="0" algn="l">
              <a:lnSpc>
                <a:spcPct val="115000"/>
              </a:lnSpc>
              <a:spcBef>
                <a:spcPts val="0"/>
              </a:spcBef>
              <a:spcAft>
                <a:spcPts val="0"/>
              </a:spcAft>
              <a:buSzPts val="2400"/>
              <a:buAutoNum type="arabicPeriod"/>
            </a:pPr>
            <a:r>
              <a:rPr i="1" lang="en-US" sz="2400"/>
              <a:t>User's Guide Motor Control SDK Universal Project and Lab,</a:t>
            </a:r>
            <a:r>
              <a:rPr lang="en-US" sz="2400"/>
              <a:t> </a:t>
            </a:r>
            <a:r>
              <a:rPr lang="en-US" sz="2400" u="sng">
                <a:solidFill>
                  <a:srgbClr val="1155CC"/>
                </a:solidFill>
                <a:hlinkClick r:id="rId4">
                  <a:extLst>
                    <a:ext uri="{A12FA001-AC4F-418D-AE19-62706E023703}">
                      <ahyp:hlinkClr val="tx"/>
                    </a:ext>
                  </a:extLst>
                </a:hlinkClick>
              </a:rPr>
              <a:t>https://www.ti.com/lit/ug/spruj26a/spruj26a.pdf?ts=1727366836338&amp;ref_url=https%253A%252F%252Fwww.google.com%252F</a:t>
            </a:r>
            <a:endParaRPr sz="2400"/>
          </a:p>
          <a:p>
            <a:pPr indent="-381000" lvl="0" marL="457200" rtl="0" algn="l">
              <a:lnSpc>
                <a:spcPct val="115000"/>
              </a:lnSpc>
              <a:spcBef>
                <a:spcPts val="0"/>
              </a:spcBef>
              <a:spcAft>
                <a:spcPts val="0"/>
              </a:spcAft>
              <a:buSzPts val="2400"/>
              <a:buAutoNum type="arabicPeriod"/>
            </a:pPr>
            <a:r>
              <a:rPr i="1" lang="en-US" sz="2400"/>
              <a:t>TMS320F28P65x Real-Time Microcontrollers Technical Reference Manual (Rev. B), </a:t>
            </a:r>
            <a:r>
              <a:rPr lang="en-US" sz="2400" u="sng">
                <a:solidFill>
                  <a:srgbClr val="1155CC"/>
                </a:solidFill>
                <a:hlinkClick r:id="rId5">
                  <a:extLst>
                    <a:ext uri="{A12FA001-AC4F-418D-AE19-62706E023703}">
                      <ahyp:hlinkClr val="tx"/>
                    </a:ext>
                  </a:extLst>
                </a:hlinkClick>
              </a:rPr>
              <a:t>https://www.ti.com/lit/ug/spruiz1b/spruiz1b.pdf?ts=1731304485120&amp;ref_url=https%253A%252F%252Fwww.ti.com%252Fproduct%252FTMS320F28P650DK</a:t>
            </a:r>
            <a:endParaRPr sz="2400"/>
          </a:p>
          <a:p>
            <a:pPr indent="-381000" lvl="0" marL="457200" rtl="0" algn="l">
              <a:lnSpc>
                <a:spcPct val="115000"/>
              </a:lnSpc>
              <a:spcBef>
                <a:spcPts val="0"/>
              </a:spcBef>
              <a:spcAft>
                <a:spcPts val="0"/>
              </a:spcAft>
              <a:buSzPts val="2400"/>
              <a:buAutoNum type="arabicPeriod"/>
            </a:pPr>
            <a:r>
              <a:rPr i="1" lang="en-US" sz="2400"/>
              <a:t>TMS320F28002x Real-Time Microcontrollers Technical Reference Manual (Rev. C),</a:t>
            </a:r>
            <a:r>
              <a:rPr lang="en-US" sz="2400"/>
              <a:t> </a:t>
            </a:r>
            <a:r>
              <a:rPr lang="en-US" sz="2400" u="sng">
                <a:solidFill>
                  <a:srgbClr val="1155CC"/>
                </a:solidFill>
                <a:hlinkClick r:id="rId6">
                  <a:extLst>
                    <a:ext uri="{A12FA001-AC4F-418D-AE19-62706E023703}">
                      <ahyp:hlinkClr val="tx"/>
                    </a:ext>
                  </a:extLst>
                </a:hlinkClick>
              </a:rPr>
              <a:t>https://www.ti.com/lit/ug/spruin7c/spruin7c.pdf?ts=1731455337533&amp;ref_url=https%253A%252F%252Fwww.google.com%252F</a:t>
            </a:r>
            <a:endParaRPr sz="2400"/>
          </a:p>
        </p:txBody>
      </p:sp>
      <p:sp>
        <p:nvSpPr>
          <p:cNvPr id="45" name="Google Shape;45;p1"/>
          <p:cNvSpPr txBox="1"/>
          <p:nvPr/>
        </p:nvSpPr>
        <p:spPr>
          <a:xfrm>
            <a:off x="32974233" y="29026746"/>
            <a:ext cx="10705800" cy="17856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000"/>
              </a:lnSpc>
              <a:spcBef>
                <a:spcPts val="0"/>
              </a:spcBef>
              <a:spcAft>
                <a:spcPts val="0"/>
              </a:spcAft>
              <a:buClr>
                <a:srgbClr val="000000"/>
              </a:buClr>
              <a:buSzPts val="4000"/>
              <a:buFont typeface="Arial"/>
              <a:buNone/>
            </a:pPr>
            <a:r>
              <a:rPr b="1" i="0" lang="en-US" sz="4000" u="sng" cap="none" strike="noStrike">
                <a:solidFill>
                  <a:srgbClr val="5D0025"/>
                </a:solidFill>
                <a:latin typeface="Arial"/>
                <a:ea typeface="Arial"/>
                <a:cs typeface="Arial"/>
                <a:sym typeface="Arial"/>
              </a:rPr>
              <a:t>Acknowledgements</a:t>
            </a:r>
            <a:endParaRPr b="0" i="0" sz="4000" u="sng" cap="none" strike="noStrike">
              <a:solidFill>
                <a:srgbClr val="5D0025"/>
              </a:solidFill>
              <a:latin typeface="Arial"/>
              <a:ea typeface="Arial"/>
              <a:cs typeface="Arial"/>
              <a:sym typeface="Arial"/>
            </a:endParaRPr>
          </a:p>
          <a:p>
            <a:pPr indent="0" lvl="0" marL="0" marR="0" rtl="0" algn="l">
              <a:lnSpc>
                <a:spcPct val="158333"/>
              </a:lnSpc>
              <a:spcBef>
                <a:spcPts val="1200"/>
              </a:spcBef>
              <a:spcAft>
                <a:spcPts val="0"/>
              </a:spcAft>
              <a:buClr>
                <a:srgbClr val="000000"/>
              </a:buClr>
              <a:buSzPts val="2400"/>
              <a:buFont typeface="Arial"/>
              <a:buNone/>
            </a:pPr>
            <a:r>
              <a:rPr lang="en-US" sz="2400">
                <a:solidFill>
                  <a:schemeClr val="dk1"/>
                </a:solidFill>
              </a:rPr>
              <a:t>Thanks to Kevin Allen (TI), Fahrettin Ay (TA), and the ECEN Department at Texas A&amp;M University.</a:t>
            </a:r>
            <a:endParaRPr b="0" i="0" sz="1400" u="none" cap="none" strike="noStrike">
              <a:solidFill>
                <a:srgbClr val="000000"/>
              </a:solidFill>
              <a:latin typeface="Arial"/>
              <a:ea typeface="Arial"/>
              <a:cs typeface="Arial"/>
              <a:sym typeface="Arial"/>
            </a:endParaRPr>
          </a:p>
        </p:txBody>
      </p:sp>
      <p:sp>
        <p:nvSpPr>
          <p:cNvPr id="46" name="Google Shape;46;p1"/>
          <p:cNvSpPr txBox="1"/>
          <p:nvPr/>
        </p:nvSpPr>
        <p:spPr>
          <a:xfrm>
            <a:off x="32974234" y="80831"/>
            <a:ext cx="10917000" cy="15699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600"/>
              <a:buFont typeface="Arial"/>
              <a:buNone/>
            </a:pPr>
            <a:r>
              <a:rPr b="1" i="0" lang="en-US" sz="9600" u="none" cap="none" strike="noStrike">
                <a:solidFill>
                  <a:schemeClr val="dk1"/>
                </a:solidFill>
                <a:latin typeface="Arial"/>
                <a:ea typeface="Arial"/>
                <a:cs typeface="Arial"/>
                <a:sym typeface="Arial"/>
              </a:rPr>
              <a:t>EPS Booth: </a:t>
            </a:r>
            <a:r>
              <a:rPr b="1" lang="en-US" sz="9600">
                <a:solidFill>
                  <a:schemeClr val="dk1"/>
                </a:solidFill>
              </a:rPr>
              <a:t>302</a:t>
            </a:r>
            <a:endParaRPr b="0" i="0" sz="1400" u="none" cap="none" strike="noStrike">
              <a:solidFill>
                <a:srgbClr val="000000"/>
              </a:solidFill>
              <a:latin typeface="Arial"/>
              <a:ea typeface="Arial"/>
              <a:cs typeface="Arial"/>
              <a:sym typeface="Arial"/>
            </a:endParaRPr>
          </a:p>
        </p:txBody>
      </p:sp>
      <p:pic>
        <p:nvPicPr>
          <p:cNvPr id="47" name="Google Shape;47;p1"/>
          <p:cNvPicPr preferRelativeResize="0"/>
          <p:nvPr/>
        </p:nvPicPr>
        <p:blipFill rotWithShape="1">
          <a:blip r:embed="rId7">
            <a:alphaModFix/>
          </a:blip>
          <a:srcRect b="-1874" l="0" r="-32978" t="0"/>
          <a:stretch/>
        </p:blipFill>
        <p:spPr>
          <a:xfrm>
            <a:off x="38974031" y="1650727"/>
            <a:ext cx="4706018" cy="3605250"/>
          </a:xfrm>
          <a:prstGeom prst="rect">
            <a:avLst/>
          </a:prstGeom>
          <a:noFill/>
          <a:ln>
            <a:noFill/>
          </a:ln>
        </p:spPr>
      </p:pic>
      <p:pic>
        <p:nvPicPr>
          <p:cNvPr id="48" name="Google Shape;48;p1"/>
          <p:cNvPicPr preferRelativeResize="0"/>
          <p:nvPr/>
        </p:nvPicPr>
        <p:blipFill rotWithShape="1">
          <a:blip r:embed="rId8">
            <a:alphaModFix/>
          </a:blip>
          <a:srcRect b="13370" l="0" r="0" t="20991"/>
          <a:stretch/>
        </p:blipFill>
        <p:spPr>
          <a:xfrm>
            <a:off x="533450" y="3008675"/>
            <a:ext cx="5658000" cy="2247300"/>
          </a:xfrm>
          <a:prstGeom prst="rect">
            <a:avLst/>
          </a:prstGeom>
          <a:noFill/>
          <a:ln>
            <a:noFill/>
          </a:ln>
        </p:spPr>
      </p:pic>
      <p:pic>
        <p:nvPicPr>
          <p:cNvPr id="49" name="Google Shape;49;p1"/>
          <p:cNvPicPr preferRelativeResize="0"/>
          <p:nvPr/>
        </p:nvPicPr>
        <p:blipFill rotWithShape="1">
          <a:blip r:embed="rId9">
            <a:alphaModFix/>
          </a:blip>
          <a:srcRect b="0" l="0" r="0" t="0"/>
          <a:stretch/>
        </p:blipFill>
        <p:spPr>
          <a:xfrm>
            <a:off x="1150025" y="21766800"/>
            <a:ext cx="8878529" cy="8226125"/>
          </a:xfrm>
          <a:prstGeom prst="rect">
            <a:avLst/>
          </a:prstGeom>
          <a:noFill/>
          <a:ln>
            <a:noFill/>
          </a:ln>
        </p:spPr>
      </p:pic>
      <p:pic>
        <p:nvPicPr>
          <p:cNvPr id="50" name="Google Shape;50;p1" title="Chart"/>
          <p:cNvPicPr preferRelativeResize="0"/>
          <p:nvPr/>
        </p:nvPicPr>
        <p:blipFill>
          <a:blip r:embed="rId10">
            <a:alphaModFix/>
          </a:blip>
          <a:stretch>
            <a:fillRect/>
          </a:stretch>
        </p:blipFill>
        <p:spPr>
          <a:xfrm>
            <a:off x="11657175" y="17514775"/>
            <a:ext cx="9917100" cy="6132059"/>
          </a:xfrm>
          <a:prstGeom prst="rect">
            <a:avLst/>
          </a:prstGeom>
          <a:noFill/>
          <a:ln cap="flat" cmpd="sng" w="9525">
            <a:solidFill>
              <a:schemeClr val="dk1"/>
            </a:solidFill>
            <a:prstDash val="solid"/>
            <a:round/>
            <a:headEnd len="sm" w="sm" type="none"/>
            <a:tailEnd len="sm" w="sm" type="none"/>
          </a:ln>
        </p:spPr>
      </p:pic>
      <p:pic>
        <p:nvPicPr>
          <p:cNvPr id="51" name="Google Shape;51;p1" title="Chart"/>
          <p:cNvPicPr preferRelativeResize="0"/>
          <p:nvPr/>
        </p:nvPicPr>
        <p:blipFill>
          <a:blip r:embed="rId11">
            <a:alphaModFix/>
          </a:blip>
          <a:stretch>
            <a:fillRect/>
          </a:stretch>
        </p:blipFill>
        <p:spPr>
          <a:xfrm>
            <a:off x="11657175" y="24256175"/>
            <a:ext cx="9917100" cy="6132072"/>
          </a:xfrm>
          <a:prstGeom prst="rect">
            <a:avLst/>
          </a:prstGeom>
          <a:noFill/>
          <a:ln cap="flat" cmpd="sng" w="9525">
            <a:solidFill>
              <a:schemeClr val="dk1"/>
            </a:solidFill>
            <a:prstDash val="solid"/>
            <a:round/>
            <a:headEnd len="sm" w="sm" type="none"/>
            <a:tailEnd len="sm" w="sm" type="none"/>
          </a:ln>
        </p:spPr>
      </p:pic>
      <p:pic>
        <p:nvPicPr>
          <p:cNvPr id="52" name="Google Shape;52;p1" title="Chart"/>
          <p:cNvPicPr preferRelativeResize="0"/>
          <p:nvPr/>
        </p:nvPicPr>
        <p:blipFill>
          <a:blip r:embed="rId12">
            <a:alphaModFix/>
          </a:blip>
          <a:stretch>
            <a:fillRect/>
          </a:stretch>
        </p:blipFill>
        <p:spPr>
          <a:xfrm>
            <a:off x="11657187" y="10773377"/>
            <a:ext cx="9917100" cy="6132059"/>
          </a:xfrm>
          <a:prstGeom prst="rect">
            <a:avLst/>
          </a:prstGeom>
          <a:noFill/>
          <a:ln cap="flat" cmpd="sng" w="9525">
            <a:solidFill>
              <a:schemeClr val="dk1"/>
            </a:solidFill>
            <a:prstDash val="solid"/>
            <a:round/>
            <a:headEnd len="sm" w="sm" type="none"/>
            <a:tailEnd len="sm" w="sm" type="none"/>
          </a:ln>
        </p:spPr>
      </p:pic>
      <p:sp>
        <p:nvSpPr>
          <p:cNvPr id="53" name="Google Shape;53;p1"/>
          <p:cNvSpPr txBox="1"/>
          <p:nvPr/>
        </p:nvSpPr>
        <p:spPr>
          <a:xfrm>
            <a:off x="11700831" y="16905425"/>
            <a:ext cx="9829800" cy="523200"/>
          </a:xfrm>
          <a:prstGeom prst="rect">
            <a:avLst/>
          </a:prstGeom>
          <a:solidFill>
            <a:schemeClr val="lt1">
              <a:alpha val="41570"/>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1" lang="en-US" sz="2800" u="none" cap="none" strike="noStrike">
                <a:solidFill>
                  <a:schemeClr val="dk1"/>
                </a:solidFill>
                <a:latin typeface="Arial"/>
                <a:ea typeface="Arial"/>
                <a:cs typeface="Arial"/>
                <a:sym typeface="Arial"/>
              </a:rPr>
              <a:t>Figure </a:t>
            </a:r>
            <a:r>
              <a:rPr i="1" lang="en-US" sz="2800">
                <a:solidFill>
                  <a:schemeClr val="dk1"/>
                </a:solidFill>
              </a:rPr>
              <a:t>2</a:t>
            </a:r>
            <a:r>
              <a:rPr b="0" i="1" lang="en-US" sz="2800" u="none" cap="none" strike="noStrike">
                <a:solidFill>
                  <a:schemeClr val="dk1"/>
                </a:solidFill>
                <a:latin typeface="Arial"/>
                <a:ea typeface="Arial"/>
                <a:cs typeface="Arial"/>
                <a:sym typeface="Arial"/>
              </a:rPr>
              <a:t>. </a:t>
            </a:r>
            <a:r>
              <a:rPr i="1" lang="en-US" sz="2800">
                <a:solidFill>
                  <a:schemeClr val="dk1"/>
                </a:solidFill>
              </a:rPr>
              <a:t>Static Test Example</a:t>
            </a:r>
            <a:endParaRPr b="0" i="0" sz="1400" u="none" cap="none" strike="noStrike">
              <a:solidFill>
                <a:srgbClr val="000000"/>
              </a:solidFill>
              <a:latin typeface="Arial"/>
              <a:ea typeface="Arial"/>
              <a:cs typeface="Arial"/>
              <a:sym typeface="Arial"/>
            </a:endParaRPr>
          </a:p>
        </p:txBody>
      </p:sp>
      <p:sp>
        <p:nvSpPr>
          <p:cNvPr id="54" name="Google Shape;54;p1"/>
          <p:cNvSpPr txBox="1"/>
          <p:nvPr/>
        </p:nvSpPr>
        <p:spPr>
          <a:xfrm>
            <a:off x="11700831" y="23646825"/>
            <a:ext cx="9829800" cy="523200"/>
          </a:xfrm>
          <a:prstGeom prst="rect">
            <a:avLst/>
          </a:prstGeom>
          <a:solidFill>
            <a:schemeClr val="lt1">
              <a:alpha val="41570"/>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1" lang="en-US" sz="2800" u="none" cap="none" strike="noStrike">
                <a:solidFill>
                  <a:schemeClr val="dk1"/>
                </a:solidFill>
                <a:latin typeface="Arial"/>
                <a:ea typeface="Arial"/>
                <a:cs typeface="Arial"/>
                <a:sym typeface="Arial"/>
              </a:rPr>
              <a:t>Figure </a:t>
            </a:r>
            <a:r>
              <a:rPr i="1" lang="en-US" sz="2800">
                <a:solidFill>
                  <a:schemeClr val="dk1"/>
                </a:solidFill>
              </a:rPr>
              <a:t>3.</a:t>
            </a:r>
            <a:r>
              <a:rPr b="0" i="1" lang="en-US" sz="2800" u="none" cap="none" strike="noStrike">
                <a:solidFill>
                  <a:schemeClr val="dk1"/>
                </a:solidFill>
                <a:latin typeface="Arial"/>
                <a:ea typeface="Arial"/>
                <a:cs typeface="Arial"/>
                <a:sym typeface="Arial"/>
              </a:rPr>
              <a:t> </a:t>
            </a:r>
            <a:r>
              <a:rPr i="1" lang="en-US" sz="2800">
                <a:solidFill>
                  <a:schemeClr val="dk1"/>
                </a:solidFill>
              </a:rPr>
              <a:t>Ramp Test Example</a:t>
            </a:r>
            <a:endParaRPr b="0" i="0" sz="1400" u="none" cap="none" strike="noStrike">
              <a:solidFill>
                <a:srgbClr val="000000"/>
              </a:solidFill>
              <a:latin typeface="Arial"/>
              <a:ea typeface="Arial"/>
              <a:cs typeface="Arial"/>
              <a:sym typeface="Arial"/>
            </a:endParaRPr>
          </a:p>
        </p:txBody>
      </p:sp>
      <p:sp>
        <p:nvSpPr>
          <p:cNvPr id="55" name="Google Shape;55;p1"/>
          <p:cNvSpPr txBox="1"/>
          <p:nvPr/>
        </p:nvSpPr>
        <p:spPr>
          <a:xfrm>
            <a:off x="11700831" y="30474400"/>
            <a:ext cx="9829800" cy="523200"/>
          </a:xfrm>
          <a:prstGeom prst="rect">
            <a:avLst/>
          </a:prstGeom>
          <a:solidFill>
            <a:schemeClr val="lt1">
              <a:alpha val="41570"/>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1" lang="en-US" sz="2800" u="none" cap="none" strike="noStrike">
                <a:solidFill>
                  <a:schemeClr val="dk1"/>
                </a:solidFill>
                <a:latin typeface="Arial"/>
                <a:ea typeface="Arial"/>
                <a:cs typeface="Arial"/>
                <a:sym typeface="Arial"/>
              </a:rPr>
              <a:t>Figure </a:t>
            </a:r>
            <a:r>
              <a:rPr i="1" lang="en-US" sz="2800">
                <a:solidFill>
                  <a:schemeClr val="dk1"/>
                </a:solidFill>
              </a:rPr>
              <a:t>4</a:t>
            </a:r>
            <a:r>
              <a:rPr b="0" i="1" lang="en-US" sz="2800" u="none" cap="none" strike="noStrike">
                <a:solidFill>
                  <a:schemeClr val="dk1"/>
                </a:solidFill>
                <a:latin typeface="Arial"/>
                <a:ea typeface="Arial"/>
                <a:cs typeface="Arial"/>
                <a:sym typeface="Arial"/>
              </a:rPr>
              <a:t>. </a:t>
            </a:r>
            <a:r>
              <a:rPr i="1" lang="en-US" sz="2800">
                <a:solidFill>
                  <a:schemeClr val="dk1"/>
                </a:solidFill>
              </a:rPr>
              <a:t>Load Test Example</a:t>
            </a:r>
            <a:endParaRPr b="0" i="0" sz="1400" u="none" cap="none" strike="noStrike">
              <a:solidFill>
                <a:srgbClr val="000000"/>
              </a:solidFill>
              <a:latin typeface="Arial"/>
              <a:ea typeface="Arial"/>
              <a:cs typeface="Arial"/>
              <a:sym typeface="Arial"/>
            </a:endParaRPr>
          </a:p>
        </p:txBody>
      </p:sp>
      <p:graphicFrame>
        <p:nvGraphicFramePr>
          <p:cNvPr id="56" name="Google Shape;56;p1"/>
          <p:cNvGraphicFramePr/>
          <p:nvPr/>
        </p:nvGraphicFramePr>
        <p:xfrm>
          <a:off x="22520413" y="8096875"/>
          <a:ext cx="3000000" cy="3000000"/>
        </p:xfrm>
        <a:graphic>
          <a:graphicData uri="http://schemas.openxmlformats.org/drawingml/2006/table">
            <a:tbl>
              <a:tblPr>
                <a:noFill/>
                <a:tableStyleId>{24AC9474-B705-4151-ADC2-C4E49958AB3D}</a:tableStyleId>
              </a:tblPr>
              <a:tblGrid>
                <a:gridCol w="1912450"/>
                <a:gridCol w="1912450"/>
                <a:gridCol w="1912450"/>
                <a:gridCol w="1912450"/>
                <a:gridCol w="1912450"/>
              </a:tblGrid>
              <a:tr h="471325">
                <a:tc gridSpan="5">
                  <a:txBody>
                    <a:bodyPr/>
                    <a:lstStyle/>
                    <a:p>
                      <a:pPr indent="0" lvl="0" marL="0" rtl="0" algn="ctr">
                        <a:lnSpc>
                          <a:spcPct val="115000"/>
                        </a:lnSpc>
                        <a:spcBef>
                          <a:spcPts val="0"/>
                        </a:spcBef>
                        <a:spcAft>
                          <a:spcPts val="0"/>
                        </a:spcAft>
                        <a:buNone/>
                      </a:pPr>
                      <a:r>
                        <a:rPr lang="en-US" sz="2000"/>
                        <a:t>60 Hz</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B7B7B7"/>
                    </a:solidFill>
                  </a:tcPr>
                </a:tc>
                <a:tc hMerge="1"/>
                <a:tc hMerge="1"/>
                <a:tc hMerge="1"/>
                <a:tc hMerge="1"/>
              </a:tr>
              <a:tr h="471325">
                <a:tc>
                  <a:txBody>
                    <a:bodyPr/>
                    <a:lstStyle/>
                    <a:p>
                      <a:pPr indent="0" lvl="0" marL="0" rtl="0" algn="ctr">
                        <a:lnSpc>
                          <a:spcPct val="115000"/>
                        </a:lnSpc>
                        <a:spcBef>
                          <a:spcPts val="0"/>
                        </a:spcBef>
                        <a:spcAft>
                          <a:spcPts val="0"/>
                        </a:spcAft>
                        <a:buNone/>
                      </a:pPr>
                      <a:r>
                        <a:rPr b="1" lang="en-US" sz="2000"/>
                        <a:t>Configuration</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Maximum</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Minimum</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Average</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σ</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F32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59.475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60.106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0.337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F32+OS</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59.4569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60.09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0.334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F32+16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59.406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60.091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0.319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F32+OS+16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59.4667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60.092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0.324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F64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59.6218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60.099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0.289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F64+OS</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59.508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60.096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0.293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F64+16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59.1609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60.097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0.301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F64+OS+16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59.1618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60.096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0.302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bl>
          </a:graphicData>
        </a:graphic>
      </p:graphicFrame>
      <p:graphicFrame>
        <p:nvGraphicFramePr>
          <p:cNvPr id="57" name="Google Shape;57;p1"/>
          <p:cNvGraphicFramePr/>
          <p:nvPr/>
        </p:nvGraphicFramePr>
        <p:xfrm>
          <a:off x="22485163" y="13495138"/>
          <a:ext cx="3000000" cy="3000000"/>
        </p:xfrm>
        <a:graphic>
          <a:graphicData uri="http://schemas.openxmlformats.org/drawingml/2006/table">
            <a:tbl>
              <a:tblPr>
                <a:noFill/>
                <a:tableStyleId>{24AC9474-B705-4151-ADC2-C4E49958AB3D}</a:tableStyleId>
              </a:tblPr>
              <a:tblGrid>
                <a:gridCol w="1912450"/>
                <a:gridCol w="1912450"/>
                <a:gridCol w="1912450"/>
                <a:gridCol w="1912450"/>
                <a:gridCol w="1912450"/>
              </a:tblGrid>
              <a:tr h="471325">
                <a:tc gridSpan="5">
                  <a:txBody>
                    <a:bodyPr/>
                    <a:lstStyle/>
                    <a:p>
                      <a:pPr indent="0" lvl="0" marL="0" rtl="0" algn="ctr">
                        <a:lnSpc>
                          <a:spcPct val="115000"/>
                        </a:lnSpc>
                        <a:spcBef>
                          <a:spcPts val="0"/>
                        </a:spcBef>
                        <a:spcAft>
                          <a:spcPts val="0"/>
                        </a:spcAft>
                        <a:buNone/>
                      </a:pPr>
                      <a:r>
                        <a:rPr lang="en-US" sz="2000"/>
                        <a:t>300 Hz</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B7B7B7"/>
                    </a:solidFill>
                  </a:tcPr>
                </a:tc>
                <a:tc hMerge="1"/>
                <a:tc hMerge="1"/>
                <a:tc hMerge="1"/>
                <a:tc hMerge="1"/>
              </a:tr>
              <a:tr h="471325">
                <a:tc>
                  <a:txBody>
                    <a:bodyPr/>
                    <a:lstStyle/>
                    <a:p>
                      <a:pPr indent="0" lvl="0" marL="0" rtl="0" algn="ctr">
                        <a:lnSpc>
                          <a:spcPct val="115000"/>
                        </a:lnSpc>
                        <a:spcBef>
                          <a:spcPts val="0"/>
                        </a:spcBef>
                        <a:spcAft>
                          <a:spcPts val="0"/>
                        </a:spcAft>
                        <a:buNone/>
                      </a:pPr>
                      <a:r>
                        <a:rPr b="1" lang="en-US" sz="2000"/>
                        <a:t>Configuration</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Maximum</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Minimum</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Average</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σ</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F32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299.754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300.21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0.315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F32+OS</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301.815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298.579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300.147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0.365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F32+16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297.925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300.156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0.374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F32+OS+16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301.212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298.775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300.131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0.352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F64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299.46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300.192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0.328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F64+OS</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298.685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300.162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0.323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F64+16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299.199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300.098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0.335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71325">
                <a:tc>
                  <a:txBody>
                    <a:bodyPr/>
                    <a:lstStyle/>
                    <a:p>
                      <a:pPr indent="0" lvl="0" marL="0" rtl="0" algn="ctr">
                        <a:lnSpc>
                          <a:spcPct val="115000"/>
                        </a:lnSpc>
                        <a:spcBef>
                          <a:spcPts val="0"/>
                        </a:spcBef>
                        <a:spcAft>
                          <a:spcPts val="0"/>
                        </a:spcAft>
                        <a:buNone/>
                      </a:pPr>
                      <a:r>
                        <a:rPr lang="en-US" sz="2000"/>
                        <a:t>F64+OS+16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301.898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298.796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300.058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0.367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bl>
          </a:graphicData>
        </a:graphic>
      </p:graphicFrame>
      <p:graphicFrame>
        <p:nvGraphicFramePr>
          <p:cNvPr id="58" name="Google Shape;58;p1"/>
          <p:cNvGraphicFramePr/>
          <p:nvPr/>
        </p:nvGraphicFramePr>
        <p:xfrm>
          <a:off x="22471288" y="18958038"/>
          <a:ext cx="3000000" cy="3000000"/>
        </p:xfrm>
        <a:graphic>
          <a:graphicData uri="http://schemas.openxmlformats.org/drawingml/2006/table">
            <a:tbl>
              <a:tblPr>
                <a:noFill/>
                <a:tableStyleId>{24AC9474-B705-4151-ADC2-C4E49958AB3D}</a:tableStyleId>
              </a:tblPr>
              <a:tblGrid>
                <a:gridCol w="1912450"/>
                <a:gridCol w="1912450"/>
                <a:gridCol w="1912450"/>
                <a:gridCol w="1912450"/>
                <a:gridCol w="1912450"/>
              </a:tblGrid>
              <a:tr h="370375">
                <a:tc gridSpan="5">
                  <a:txBody>
                    <a:bodyPr/>
                    <a:lstStyle/>
                    <a:p>
                      <a:pPr indent="0" lvl="0" marL="0" rtl="0" algn="ctr">
                        <a:lnSpc>
                          <a:spcPct val="115000"/>
                        </a:lnSpc>
                        <a:spcBef>
                          <a:spcPts val="0"/>
                        </a:spcBef>
                        <a:spcAft>
                          <a:spcPts val="0"/>
                        </a:spcAft>
                        <a:buNone/>
                      </a:pPr>
                      <a:r>
                        <a:rPr lang="en-US" sz="2000"/>
                        <a:t>10 Hz</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B7B7B7"/>
                    </a:solidFill>
                  </a:tcPr>
                </a:tc>
                <a:tc hMerge="1"/>
                <a:tc hMerge="1"/>
                <a:tc hMerge="1"/>
                <a:tc hMerge="1"/>
              </a:tr>
              <a:tr h="482550">
                <a:tc>
                  <a:txBody>
                    <a:bodyPr/>
                    <a:lstStyle/>
                    <a:p>
                      <a:pPr indent="0" lvl="0" marL="0" rtl="0" algn="ctr">
                        <a:lnSpc>
                          <a:spcPct val="115000"/>
                        </a:lnSpc>
                        <a:spcBef>
                          <a:spcPts val="0"/>
                        </a:spcBef>
                        <a:spcAft>
                          <a:spcPts val="0"/>
                        </a:spcAft>
                        <a:buNone/>
                      </a:pPr>
                      <a:r>
                        <a:rPr b="1" lang="en-US" sz="2000"/>
                        <a:t>Configuration</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Maximum</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Minimum</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Average</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σ</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F32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7.814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10.053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0.826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F32+OS</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11.998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7.425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10.043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0.991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F32+16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11.994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8.267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10.049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0.735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F32+OS+16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11.997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7.205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10.037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1.064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F64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11.999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7.634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10.044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0.755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F64+OS</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11.998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7.693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10.05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0.751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F64+16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11.998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7.689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10.051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0.765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F64+OS+16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11.998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8.434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10.043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0.684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bl>
          </a:graphicData>
        </a:graphic>
      </p:graphicFrame>
      <p:graphicFrame>
        <p:nvGraphicFramePr>
          <p:cNvPr id="59" name="Google Shape;59;p1"/>
          <p:cNvGraphicFramePr/>
          <p:nvPr/>
        </p:nvGraphicFramePr>
        <p:xfrm>
          <a:off x="22471288" y="25480513"/>
          <a:ext cx="3000000" cy="3000000"/>
        </p:xfrm>
        <a:graphic>
          <a:graphicData uri="http://schemas.openxmlformats.org/drawingml/2006/table">
            <a:tbl>
              <a:tblPr>
                <a:noFill/>
                <a:tableStyleId>{24AC9474-B705-4151-ADC2-C4E49958AB3D}</a:tableStyleId>
              </a:tblPr>
              <a:tblGrid>
                <a:gridCol w="1912450"/>
                <a:gridCol w="1912450"/>
                <a:gridCol w="1912450"/>
                <a:gridCol w="1912450"/>
                <a:gridCol w="1912450"/>
              </a:tblGrid>
              <a:tr h="370375">
                <a:tc gridSpan="5">
                  <a:txBody>
                    <a:bodyPr/>
                    <a:lstStyle/>
                    <a:p>
                      <a:pPr indent="0" lvl="0" marL="0" rtl="0" algn="ctr">
                        <a:lnSpc>
                          <a:spcPct val="115000"/>
                        </a:lnSpc>
                        <a:spcBef>
                          <a:spcPts val="0"/>
                        </a:spcBef>
                        <a:spcAft>
                          <a:spcPts val="0"/>
                        </a:spcAft>
                        <a:buNone/>
                      </a:pPr>
                      <a:r>
                        <a:rPr lang="en-US" sz="2000"/>
                        <a:t>Ramp Test</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B7B7B7"/>
                    </a:solidFill>
                  </a:tcPr>
                </a:tc>
                <a:tc hMerge="1"/>
                <a:tc hMerge="1"/>
                <a:tc hMerge="1"/>
                <a:tc hMerge="1"/>
              </a:tr>
              <a:tr h="482550">
                <a:tc>
                  <a:txBody>
                    <a:bodyPr/>
                    <a:lstStyle/>
                    <a:p>
                      <a:pPr indent="0" lvl="0" marL="0" rtl="0" algn="ctr">
                        <a:lnSpc>
                          <a:spcPct val="115000"/>
                        </a:lnSpc>
                        <a:spcBef>
                          <a:spcPts val="0"/>
                        </a:spcBef>
                        <a:spcAft>
                          <a:spcPts val="0"/>
                        </a:spcAft>
                        <a:buNone/>
                      </a:pPr>
                      <a:r>
                        <a:rPr b="1" lang="en-US" sz="2000"/>
                        <a:t>Configuration</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Maximum</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Minimum</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Settle Time High</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000"/>
                        <a:t>Settle Time Low</a:t>
                      </a:r>
                      <a:endParaRPr b="1"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F32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305.965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53.1142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1.785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1.162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F32+OS</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305.967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53.2151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1.79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1.144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F32+16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304.827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53.6545</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1.86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1.267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F32+OS+16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305.952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53.2506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1.854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1.268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F64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306.923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52.316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1.91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1.152</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F64+OS</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306.976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52.1243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1.743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1.311</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F64+16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306.869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51.938</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1.713</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1.124</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82550">
                <a:tc>
                  <a:txBody>
                    <a:bodyPr/>
                    <a:lstStyle/>
                    <a:p>
                      <a:pPr indent="0" lvl="0" marL="0" rtl="0" algn="ctr">
                        <a:lnSpc>
                          <a:spcPct val="115000"/>
                        </a:lnSpc>
                        <a:spcBef>
                          <a:spcPts val="0"/>
                        </a:spcBef>
                        <a:spcAft>
                          <a:spcPts val="0"/>
                        </a:spcAft>
                        <a:buNone/>
                      </a:pPr>
                      <a:r>
                        <a:rPr lang="en-US" sz="2000"/>
                        <a:t>F64+OS+16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306.89</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51.6726</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2000"/>
                        <a:t>1.667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t>1.257</a:t>
                      </a:r>
                      <a:endParaRPr sz="2000"/>
                    </a:p>
                  </a:txBody>
                  <a:tcPr marT="19050" marB="19050" marR="28575" marL="28575" anchor="b">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bl>
          </a:graphicData>
        </a:graphic>
      </p:graphicFrame>
      <p:sp>
        <p:nvSpPr>
          <p:cNvPr id="60" name="Google Shape;60;p1"/>
          <p:cNvSpPr txBox="1"/>
          <p:nvPr/>
        </p:nvSpPr>
        <p:spPr>
          <a:xfrm>
            <a:off x="22337531" y="13001150"/>
            <a:ext cx="9829800" cy="523200"/>
          </a:xfrm>
          <a:prstGeom prst="rect">
            <a:avLst/>
          </a:prstGeom>
          <a:solidFill>
            <a:schemeClr val="lt1">
              <a:alpha val="41570"/>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i="1" lang="en-US" sz="2800">
                <a:solidFill>
                  <a:schemeClr val="dk1"/>
                </a:solidFill>
              </a:rPr>
              <a:t>Table 1</a:t>
            </a:r>
            <a:r>
              <a:rPr b="0" i="1" lang="en-US" sz="2800" u="none" cap="none" strike="noStrike">
                <a:solidFill>
                  <a:schemeClr val="dk1"/>
                </a:solidFill>
                <a:latin typeface="Arial"/>
                <a:ea typeface="Arial"/>
                <a:cs typeface="Arial"/>
                <a:sym typeface="Arial"/>
              </a:rPr>
              <a:t>. </a:t>
            </a:r>
            <a:r>
              <a:rPr i="1" lang="en-US" sz="2800">
                <a:solidFill>
                  <a:schemeClr val="dk1"/>
                </a:solidFill>
              </a:rPr>
              <a:t>Static 60 Hz Results</a:t>
            </a:r>
            <a:endParaRPr b="0" i="0" sz="1400" u="none" cap="none" strike="noStrike">
              <a:solidFill>
                <a:srgbClr val="000000"/>
              </a:solidFill>
              <a:latin typeface="Arial"/>
              <a:ea typeface="Arial"/>
              <a:cs typeface="Arial"/>
              <a:sym typeface="Arial"/>
            </a:endParaRPr>
          </a:p>
        </p:txBody>
      </p:sp>
      <p:sp>
        <p:nvSpPr>
          <p:cNvPr id="61" name="Google Shape;61;p1"/>
          <p:cNvSpPr txBox="1"/>
          <p:nvPr/>
        </p:nvSpPr>
        <p:spPr>
          <a:xfrm>
            <a:off x="22351406" y="18289313"/>
            <a:ext cx="9829800" cy="523200"/>
          </a:xfrm>
          <a:prstGeom prst="rect">
            <a:avLst/>
          </a:prstGeom>
          <a:solidFill>
            <a:schemeClr val="lt1">
              <a:alpha val="41570"/>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i="1" lang="en-US" sz="2800">
                <a:solidFill>
                  <a:schemeClr val="dk1"/>
                </a:solidFill>
              </a:rPr>
              <a:t>Table 2</a:t>
            </a:r>
            <a:r>
              <a:rPr b="0" i="1" lang="en-US" sz="2800" u="none" cap="none" strike="noStrike">
                <a:solidFill>
                  <a:schemeClr val="dk1"/>
                </a:solidFill>
                <a:latin typeface="Arial"/>
                <a:ea typeface="Arial"/>
                <a:cs typeface="Arial"/>
                <a:sym typeface="Arial"/>
              </a:rPr>
              <a:t>. </a:t>
            </a:r>
            <a:r>
              <a:rPr i="1" lang="en-US" sz="2800">
                <a:solidFill>
                  <a:schemeClr val="dk1"/>
                </a:solidFill>
              </a:rPr>
              <a:t>Static 300 Hz Results</a:t>
            </a:r>
            <a:endParaRPr b="0" i="0" sz="1400" u="none" cap="none" strike="noStrike">
              <a:solidFill>
                <a:srgbClr val="000000"/>
              </a:solidFill>
              <a:latin typeface="Arial"/>
              <a:ea typeface="Arial"/>
              <a:cs typeface="Arial"/>
              <a:sym typeface="Arial"/>
            </a:endParaRPr>
          </a:p>
        </p:txBody>
      </p:sp>
      <p:sp>
        <p:nvSpPr>
          <p:cNvPr id="62" name="Google Shape;62;p1"/>
          <p:cNvSpPr txBox="1"/>
          <p:nvPr/>
        </p:nvSpPr>
        <p:spPr>
          <a:xfrm>
            <a:off x="22337531" y="23837013"/>
            <a:ext cx="9829800" cy="523200"/>
          </a:xfrm>
          <a:prstGeom prst="rect">
            <a:avLst/>
          </a:prstGeom>
          <a:solidFill>
            <a:schemeClr val="lt1">
              <a:alpha val="41570"/>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i="1" lang="en-US" sz="2800">
                <a:solidFill>
                  <a:schemeClr val="dk1"/>
                </a:solidFill>
              </a:rPr>
              <a:t>Table 3</a:t>
            </a:r>
            <a:r>
              <a:rPr b="0" i="1" lang="en-US" sz="2800" u="none" cap="none" strike="noStrike">
                <a:solidFill>
                  <a:schemeClr val="dk1"/>
                </a:solidFill>
                <a:latin typeface="Arial"/>
                <a:ea typeface="Arial"/>
                <a:cs typeface="Arial"/>
                <a:sym typeface="Arial"/>
              </a:rPr>
              <a:t>. </a:t>
            </a:r>
            <a:r>
              <a:rPr i="1" lang="en-US" sz="2800">
                <a:solidFill>
                  <a:schemeClr val="dk1"/>
                </a:solidFill>
              </a:rPr>
              <a:t>Static 10 Hz Results</a:t>
            </a:r>
            <a:endParaRPr b="0" i="0" sz="1400" u="none" cap="none" strike="noStrike">
              <a:solidFill>
                <a:srgbClr val="000000"/>
              </a:solidFill>
              <a:latin typeface="Arial"/>
              <a:ea typeface="Arial"/>
              <a:cs typeface="Arial"/>
              <a:sym typeface="Arial"/>
            </a:endParaRPr>
          </a:p>
        </p:txBody>
      </p:sp>
      <p:sp>
        <p:nvSpPr>
          <p:cNvPr id="63" name="Google Shape;63;p1"/>
          <p:cNvSpPr txBox="1"/>
          <p:nvPr/>
        </p:nvSpPr>
        <p:spPr>
          <a:xfrm>
            <a:off x="22337531" y="30474388"/>
            <a:ext cx="9829800" cy="523200"/>
          </a:xfrm>
          <a:prstGeom prst="rect">
            <a:avLst/>
          </a:prstGeom>
          <a:solidFill>
            <a:schemeClr val="lt1">
              <a:alpha val="41570"/>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i="1" lang="en-US" sz="2800">
                <a:solidFill>
                  <a:schemeClr val="dk1"/>
                </a:solidFill>
              </a:rPr>
              <a:t>Table 4</a:t>
            </a:r>
            <a:r>
              <a:rPr b="0" i="1" lang="en-US" sz="2800" u="none" cap="none" strike="noStrike">
                <a:solidFill>
                  <a:schemeClr val="dk1"/>
                </a:solidFill>
                <a:latin typeface="Arial"/>
                <a:ea typeface="Arial"/>
                <a:cs typeface="Arial"/>
                <a:sym typeface="Arial"/>
              </a:rPr>
              <a:t>. </a:t>
            </a:r>
            <a:r>
              <a:rPr i="1" lang="en-US" sz="2800">
                <a:solidFill>
                  <a:schemeClr val="dk1"/>
                </a:solidFill>
              </a:rPr>
              <a:t>Ramp Test Results</a:t>
            </a:r>
            <a:endParaRPr b="0" i="0" sz="1400" u="none" cap="none" strike="noStrike">
              <a:solidFill>
                <a:srgbClr val="000000"/>
              </a:solidFill>
              <a:latin typeface="Arial"/>
              <a:ea typeface="Arial"/>
              <a:cs typeface="Arial"/>
              <a:sym typeface="Arial"/>
            </a:endParaRPr>
          </a:p>
        </p:txBody>
      </p:sp>
      <p:sp>
        <p:nvSpPr>
          <p:cNvPr id="64" name="Google Shape;64;p1"/>
          <p:cNvSpPr txBox="1"/>
          <p:nvPr/>
        </p:nvSpPr>
        <p:spPr>
          <a:xfrm>
            <a:off x="22337525" y="24704225"/>
            <a:ext cx="6751200" cy="69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3300">
                <a:solidFill>
                  <a:schemeClr val="dk2"/>
                </a:solidFill>
              </a:rPr>
              <a:t>Ramp Test Performance</a:t>
            </a:r>
            <a:r>
              <a:rPr b="1" lang="en-US" sz="3300">
                <a:solidFill>
                  <a:schemeClr val="dk2"/>
                </a:solidFill>
              </a:rPr>
              <a:t>:</a:t>
            </a:r>
            <a:endParaRPr/>
          </a:p>
        </p:txBody>
      </p:sp>
      <p:sp>
        <p:nvSpPr>
          <p:cNvPr id="65" name="Google Shape;65;p1"/>
          <p:cNvSpPr txBox="1"/>
          <p:nvPr/>
        </p:nvSpPr>
        <p:spPr>
          <a:xfrm>
            <a:off x="32930575" y="6530481"/>
            <a:ext cx="8878500" cy="7134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US" sz="4800" u="sng">
                <a:solidFill>
                  <a:schemeClr val="dk2"/>
                </a:solidFill>
              </a:rPr>
              <a:t>Conclusions:</a:t>
            </a:r>
            <a:endParaRPr b="1" sz="4800" u="sng">
              <a:solidFill>
                <a:schemeClr val="dk2"/>
              </a:solidFill>
            </a:endParaRPr>
          </a:p>
          <a:p>
            <a:pPr indent="0" lvl="0" marL="0" rtl="0" algn="l">
              <a:lnSpc>
                <a:spcPct val="150000"/>
              </a:lnSpc>
              <a:spcBef>
                <a:spcPts val="0"/>
              </a:spcBef>
              <a:spcAft>
                <a:spcPts val="0"/>
              </a:spcAft>
              <a:buNone/>
            </a:pPr>
            <a:r>
              <a:rPr lang="en-US" sz="3300">
                <a:solidFill>
                  <a:schemeClr val="dk1"/>
                </a:solidFill>
              </a:rPr>
              <a:t>Shown</a:t>
            </a:r>
            <a:r>
              <a:rPr lang="en-US" sz="3300">
                <a:solidFill>
                  <a:schemeClr val="dk1"/>
                </a:solidFill>
              </a:rPr>
              <a:t> </a:t>
            </a:r>
            <a:r>
              <a:rPr lang="en-US" sz="3300">
                <a:solidFill>
                  <a:schemeClr val="dk1"/>
                </a:solidFill>
              </a:rPr>
              <a:t>throughout</a:t>
            </a:r>
            <a:r>
              <a:rPr lang="en-US" sz="3300">
                <a:solidFill>
                  <a:schemeClr val="dk1"/>
                </a:solidFill>
              </a:rPr>
              <a:t> our data tables, the metrics across the board, have not changed </a:t>
            </a:r>
            <a:r>
              <a:rPr lang="en-US" sz="3300">
                <a:solidFill>
                  <a:schemeClr val="dk1"/>
                </a:solidFill>
              </a:rPr>
              <a:t>enough</a:t>
            </a:r>
            <a:r>
              <a:rPr lang="en-US" sz="3300">
                <a:solidFill>
                  <a:schemeClr val="dk1"/>
                </a:solidFill>
              </a:rPr>
              <a:t> to say there is any </a:t>
            </a:r>
            <a:r>
              <a:rPr lang="en-US" sz="3300">
                <a:solidFill>
                  <a:schemeClr val="dk1"/>
                </a:solidFill>
              </a:rPr>
              <a:t>noticeable</a:t>
            </a:r>
            <a:r>
              <a:rPr lang="en-US" sz="3300">
                <a:solidFill>
                  <a:schemeClr val="dk1"/>
                </a:solidFill>
              </a:rPr>
              <a:t> </a:t>
            </a:r>
            <a:r>
              <a:rPr lang="en-US" sz="3300">
                <a:solidFill>
                  <a:schemeClr val="dk1"/>
                </a:solidFill>
              </a:rPr>
              <a:t>difference</a:t>
            </a:r>
            <a:r>
              <a:rPr lang="en-US" sz="3300">
                <a:solidFill>
                  <a:schemeClr val="dk1"/>
                </a:solidFill>
              </a:rPr>
              <a:t> is performances. Thus, We have come to the conclusion that, there is very little to no </a:t>
            </a:r>
            <a:r>
              <a:rPr lang="en-US" sz="3300">
                <a:solidFill>
                  <a:schemeClr val="dk1"/>
                </a:solidFill>
              </a:rPr>
              <a:t>noticeable</a:t>
            </a:r>
            <a:r>
              <a:rPr lang="en-US" sz="3300">
                <a:solidFill>
                  <a:schemeClr val="dk1"/>
                </a:solidFill>
              </a:rPr>
              <a:t> gains or losses to </a:t>
            </a:r>
            <a:r>
              <a:rPr lang="en-US" sz="3300">
                <a:solidFill>
                  <a:schemeClr val="dk1"/>
                </a:solidFill>
              </a:rPr>
              <a:t>performance</a:t>
            </a:r>
            <a:r>
              <a:rPr lang="en-US" sz="3300">
                <a:solidFill>
                  <a:schemeClr val="dk1"/>
                </a:solidFill>
              </a:rPr>
              <a:t> of sensorless control when we change our </a:t>
            </a:r>
            <a:r>
              <a:rPr lang="en-US" sz="3300">
                <a:solidFill>
                  <a:schemeClr val="dk1"/>
                </a:solidFill>
              </a:rPr>
              <a:t>specific</a:t>
            </a:r>
            <a:r>
              <a:rPr lang="en-US" sz="3300">
                <a:solidFill>
                  <a:schemeClr val="dk1"/>
                </a:solidFill>
              </a:rPr>
              <a:t> control </a:t>
            </a:r>
            <a:r>
              <a:rPr lang="en-US" sz="3300">
                <a:solidFill>
                  <a:schemeClr val="dk1"/>
                </a:solidFill>
              </a:rPr>
              <a:t>configurations</a:t>
            </a:r>
            <a:r>
              <a:rPr lang="en-US" sz="3300">
                <a:solidFill>
                  <a:schemeClr val="dk1"/>
                </a:solidFill>
              </a:rPr>
              <a:t>. </a:t>
            </a:r>
            <a:endParaRPr sz="3300">
              <a:solidFill>
                <a:schemeClr val="dk1"/>
              </a:solidFill>
            </a:endParaRPr>
          </a:p>
        </p:txBody>
      </p:sp>
      <p:sp>
        <p:nvSpPr>
          <p:cNvPr id="66" name="Google Shape;66;p1"/>
          <p:cNvSpPr txBox="1"/>
          <p:nvPr/>
        </p:nvSpPr>
        <p:spPr>
          <a:xfrm>
            <a:off x="152400" y="152400"/>
            <a:ext cx="3000000" cy="692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3300">
                <a:solidFill>
                  <a:schemeClr val="dk2"/>
                </a:solidFill>
              </a:rPr>
              <a:t>s</a:t>
            </a:r>
            <a:endParaRPr/>
          </a:p>
        </p:txBody>
      </p:sp>
      <p:cxnSp>
        <p:nvCxnSpPr>
          <p:cNvPr id="67" name="Google Shape;67;p1"/>
          <p:cNvCxnSpPr/>
          <p:nvPr/>
        </p:nvCxnSpPr>
        <p:spPr>
          <a:xfrm>
            <a:off x="32958317" y="14052488"/>
            <a:ext cx="9482400" cy="0"/>
          </a:xfrm>
          <a:prstGeom prst="straightConnector1">
            <a:avLst/>
          </a:prstGeom>
          <a:noFill/>
          <a:ln cap="flat" cmpd="sng" w="25400">
            <a:solidFill>
              <a:schemeClr val="dk1"/>
            </a:solidFill>
            <a:prstDash val="dash"/>
            <a:round/>
            <a:headEnd len="sm" w="sm" type="none"/>
            <a:tailEnd len="sm" w="sm" type="none"/>
          </a:ln>
        </p:spPr>
      </p:cxnSp>
    </p:spTree>
  </p:cSld>
  <p:clrMapOvr>
    <a:masterClrMapping/>
  </p:clrMapOvr>
</p:sld>
</file>

<file path=ppt/theme/theme1.xml><?xml version="1.0" encoding="utf-8"?>
<a:theme xmlns:a="http://schemas.openxmlformats.org/drawingml/2006/main" xmlns:r="http://schemas.openxmlformats.org/officeDocument/2006/relationships" name="Research Poster Template">
  <a:themeElements>
    <a:clrScheme name="Custom 2">
      <a:dk1>
        <a:srgbClr val="333333"/>
      </a:dk1>
      <a:lt1>
        <a:srgbClr val="FFFFFF"/>
      </a:lt1>
      <a:dk2>
        <a:srgbClr val="5D0025"/>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2016-09-29T18:43:16Z</dcterms:created>
  <dc:creator>Lagoudas, Magdalini Z</dc:creator>
</cp:coreProperties>
</file>